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96" r:id="rId5"/>
    <p:sldId id="270" r:id="rId6"/>
    <p:sldId id="271" r:id="rId7"/>
    <p:sldId id="272" r:id="rId8"/>
    <p:sldId id="278" r:id="rId9"/>
    <p:sldId id="273" r:id="rId10"/>
    <p:sldId id="274" r:id="rId11"/>
    <p:sldId id="275" r:id="rId12"/>
    <p:sldId id="276" r:id="rId13"/>
    <p:sldId id="284" r:id="rId14"/>
    <p:sldId id="285" r:id="rId15"/>
    <p:sldId id="283" r:id="rId16"/>
    <p:sldId id="288" r:id="rId17"/>
    <p:sldId id="290" r:id="rId18"/>
    <p:sldId id="292" r:id="rId19"/>
    <p:sldId id="291" r:id="rId20"/>
    <p:sldId id="293" r:id="rId21"/>
    <p:sldId id="265" r:id="rId22"/>
    <p:sldId id="294" r:id="rId23"/>
    <p:sldId id="297" r:id="rId24"/>
    <p:sldId id="289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54" autoAdjust="0"/>
  </p:normalViewPr>
  <p:slideViewPr>
    <p:cSldViewPr>
      <p:cViewPr>
        <p:scale>
          <a:sx n="150" d="100"/>
          <a:sy n="150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F3B0A-B50F-9042-9CC9-D6AEA969CF03}" type="datetimeFigureOut">
              <a:rPr lang="en-US" smtClean="0"/>
              <a:pPr/>
              <a:t>03/09/15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A10A1-C83D-D544-B032-CA54739241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52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3A9E2-3186-4898-8CB2-53D20E9B7F7F}" type="datetimeFigureOut">
              <a:rPr lang="it-IT" smtClean="0"/>
              <a:pPr/>
              <a:t>03/09/15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D8ED5-89E7-4C29-984F-FAB72928CAB5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840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E8216B8-0B0B-4B78-BE13-49DCD482EF2F}" type="datetime3">
              <a:rPr lang="en-GB" smtClean="0"/>
              <a:pPr/>
              <a:t>3 September 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898E662-8732-4D0D-8CD7-65C9C5FF8E66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7282459" y="61908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0" name="Immagine 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105" y="10696"/>
            <a:ext cx="918896" cy="68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ultiling.iit.demokritos.gr/pages/view/1531/task-onforums-data-and-information" TargetMode="External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>
          <a:xfrm>
            <a:off x="7020272" y="6381328"/>
            <a:ext cx="1920240" cy="365760"/>
          </a:xfrm>
        </p:spPr>
        <p:txBody>
          <a:bodyPr/>
          <a:lstStyle/>
          <a:p>
            <a:fld id="{4FA2098A-7C00-454A-8CAF-402C92462325}" type="datetime3">
              <a:rPr lang="en-GB" smtClean="0"/>
              <a:pPr/>
              <a:t>3 September 2015</a:t>
            </a:fld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85800" y="1600200"/>
            <a:ext cx="7975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ONFORUMS:</a:t>
            </a:r>
          </a:p>
          <a:p>
            <a:pPr algn="ctr"/>
            <a:r>
              <a:rPr lang="en-US" sz="3600" b="1" dirty="0" smtClean="0"/>
              <a:t>A SHARED TASK ON ONLINE FORUM SUMMARIZATION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066800" y="42672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Josef Steinberger (UWB)</a:t>
            </a:r>
          </a:p>
          <a:p>
            <a:r>
              <a:rPr lang="en-US" sz="2400" dirty="0" err="1" smtClean="0"/>
              <a:t>Mijail</a:t>
            </a:r>
            <a:r>
              <a:rPr lang="en-US" sz="2400" dirty="0" smtClean="0"/>
              <a:t> </a:t>
            </a:r>
            <a:r>
              <a:rPr lang="en-US" sz="2400" dirty="0" err="1" smtClean="0"/>
              <a:t>Kabadjov</a:t>
            </a:r>
            <a:r>
              <a:rPr lang="en-US" sz="2400" dirty="0" smtClean="0"/>
              <a:t>, Udo </a:t>
            </a:r>
            <a:r>
              <a:rPr lang="en-US" sz="2400" dirty="0" err="1" smtClean="0"/>
              <a:t>Kruschwitz</a:t>
            </a:r>
            <a:r>
              <a:rPr lang="en-US" sz="2400" dirty="0" smtClean="0"/>
              <a:t> &amp; Massimo </a:t>
            </a:r>
            <a:r>
              <a:rPr lang="en-US" sz="2400" dirty="0" err="1" smtClean="0"/>
              <a:t>Poesio</a:t>
            </a:r>
            <a:r>
              <a:rPr lang="en-US" sz="2400" dirty="0" smtClean="0"/>
              <a:t> (UESSEX)</a:t>
            </a:r>
          </a:p>
        </p:txBody>
      </p:sp>
      <p:pic>
        <p:nvPicPr>
          <p:cNvPr id="8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" y="1"/>
            <a:ext cx="891118" cy="72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45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 err="1"/>
              <a:t>OnForums</a:t>
            </a:r>
            <a:r>
              <a:rPr lang="en-US" sz="3800" dirty="0"/>
              <a:t> Crowdsourcing HIT: Annotation vs. Validation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49" y="482302"/>
            <a:ext cx="7104063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40" y="116632"/>
            <a:ext cx="8511356" cy="66380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69160"/>
            <a:ext cx="7848872" cy="67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5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mp:transition xmlns:mp="http://schemas.microsoft.com/office/mac/powerpoint/2008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Crowdsourcing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Mechanisms for Controlling the Quality of Answers</a:t>
            </a:r>
          </a:p>
          <a:p>
            <a:pPr>
              <a:buNone/>
            </a:pPr>
            <a:endParaRPr lang="it-IT" dirty="0"/>
          </a:p>
          <a:p>
            <a:pPr>
              <a:buFont typeface="Arial" charset="0"/>
              <a:buChar char="•"/>
            </a:pPr>
            <a:r>
              <a:rPr lang="it-IT" dirty="0" smtClean="0"/>
              <a:t>Test Questions + internal quality control framework of CrowdFlower for assessing contributor’s trustworthiness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Inter-annotator agreement (kappa scores of internal pre-pilot B with </a:t>
            </a:r>
            <a:r>
              <a:rPr lang="it-IT" dirty="0" err="1" smtClean="0"/>
              <a:t>aggregated</a:t>
            </a:r>
            <a:r>
              <a:rPr lang="it-IT" dirty="0" smtClean="0"/>
              <a:t> </a:t>
            </a:r>
            <a:r>
              <a:rPr lang="en-GB" dirty="0" smtClean="0"/>
              <a:t>judgements</a:t>
            </a:r>
            <a:r>
              <a:rPr lang="it-IT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In the future, to use a probabilisitc model of annotation (Passonneau &amp; Carpenter, 2013)</a:t>
            </a:r>
          </a:p>
        </p:txBody>
      </p:sp>
    </p:spTree>
    <p:extLst>
      <p:ext uri="{BB962C8B-B14F-4D97-AF65-F5344CB8AC3E}">
        <p14:creationId xmlns:p14="http://schemas.microsoft.com/office/powerpoint/2010/main" val="1200049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): Crowdsourcing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27623"/>
            <a:ext cx="596963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403648" y="4221088"/>
            <a:ext cx="1368152" cy="864096"/>
          </a:xfrm>
          <a:prstGeom prst="ellipse">
            <a:avLst/>
          </a:prstGeom>
          <a:noFill/>
          <a:ln>
            <a:solidFill>
              <a:schemeClr val="accent1">
                <a:shade val="50000"/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63063"/>
            <a:ext cx="8136904" cy="140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72" y="692696"/>
            <a:ext cx="8843424" cy="595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Up Arrow 3"/>
          <p:cNvSpPr/>
          <p:nvPr/>
        </p:nvSpPr>
        <p:spPr>
          <a:xfrm rot="18977619">
            <a:off x="1907702" y="939597"/>
            <a:ext cx="360040" cy="674887"/>
          </a:xfrm>
          <a:prstGeom prst="upArrow">
            <a:avLst/>
          </a:prstGeom>
          <a:solidFill>
            <a:srgbClr val="0099FF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72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 smtClean="0"/>
              <a:t>Briefly on </a:t>
            </a:r>
            <a:r>
              <a:rPr lang="en-US" sz="3800" dirty="0" err="1" smtClean="0"/>
              <a:t>CrowdFlower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It is a platform for crowdsourcing (i.e., annotating large amounts of data quickly and cheaply)</a:t>
            </a:r>
          </a:p>
          <a:p>
            <a:r>
              <a:rPr lang="en-US" dirty="0" smtClean="0"/>
              <a:t>Configuration highlights:</a:t>
            </a:r>
          </a:p>
          <a:p>
            <a:pPr lvl="1"/>
            <a:r>
              <a:rPr lang="en-US" dirty="0" smtClean="0"/>
              <a:t>3 </a:t>
            </a:r>
            <a:r>
              <a:rPr lang="en-US" dirty="0" err="1"/>
              <a:t>j</a:t>
            </a:r>
            <a:r>
              <a:rPr lang="en-US" dirty="0" err="1" smtClean="0"/>
              <a:t>udgements</a:t>
            </a:r>
            <a:r>
              <a:rPr lang="en-US" dirty="0" smtClean="0"/>
              <a:t> per row</a:t>
            </a:r>
          </a:p>
          <a:p>
            <a:pPr lvl="1"/>
            <a:r>
              <a:rPr lang="en-US" dirty="0"/>
              <a:t>5</a:t>
            </a:r>
            <a:r>
              <a:rPr lang="en-US" dirty="0" smtClean="0"/>
              <a:t> rows per page</a:t>
            </a:r>
          </a:p>
          <a:p>
            <a:pPr lvl="1"/>
            <a:r>
              <a:rPr lang="en-US" dirty="0" smtClean="0"/>
              <a:t>18 cents per page</a:t>
            </a:r>
          </a:p>
          <a:p>
            <a:pPr lvl="1"/>
            <a:r>
              <a:rPr lang="en-US" dirty="0" smtClean="0"/>
              <a:t>Min. accuracy 70%</a:t>
            </a:r>
          </a:p>
          <a:p>
            <a:pPr lvl="1"/>
            <a:r>
              <a:rPr lang="en-US" dirty="0" smtClean="0"/>
              <a:t>Min. time per page 60 sec</a:t>
            </a:r>
          </a:p>
          <a:p>
            <a:pPr lvl="1"/>
            <a:r>
              <a:rPr lang="en-US" dirty="0" smtClean="0"/>
              <a:t>135 max. judgments per contributor (#test question x #rows pp.)</a:t>
            </a:r>
          </a:p>
          <a:p>
            <a:r>
              <a:rPr lang="en-US" dirty="0" smtClean="0"/>
              <a:t>Provides various judgment aggregation schemes</a:t>
            </a:r>
          </a:p>
          <a:p>
            <a:pPr lvl="1"/>
            <a:r>
              <a:rPr lang="en-US" dirty="0" smtClean="0"/>
              <a:t>We used “</a:t>
            </a:r>
            <a:r>
              <a:rPr lang="en-US" dirty="0" err="1" smtClean="0"/>
              <a:t>agg</a:t>
            </a:r>
            <a:r>
              <a:rPr lang="en-US" dirty="0" smtClean="0"/>
              <a:t>”: the </a:t>
            </a:r>
            <a:r>
              <a:rPr lang="en-US" dirty="0"/>
              <a:t>contributor response with the highest confidence (agreement weighted by contributor trust) for </a:t>
            </a:r>
            <a:r>
              <a:rPr lang="en-US" dirty="0" smtClean="0"/>
              <a:t>each given field</a:t>
            </a:r>
          </a:p>
          <a:p>
            <a:r>
              <a:rPr lang="en-US" dirty="0" smtClean="0"/>
              <a:t>Allows monitoring progress</a:t>
            </a:r>
          </a:p>
          <a:p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6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 smtClean="0"/>
              <a:t>Briefly on </a:t>
            </a:r>
            <a:r>
              <a:rPr lang="en-US" sz="3800" dirty="0" err="1" smtClean="0"/>
              <a:t>CrowdFlower</a:t>
            </a:r>
            <a:r>
              <a:rPr lang="en-US" sz="3800" dirty="0" smtClean="0"/>
              <a:t>…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CrowdFlower</a:t>
            </a:r>
            <a:r>
              <a:rPr lang="en-US" dirty="0" smtClean="0"/>
              <a:t> project consists of three main parts</a:t>
            </a:r>
          </a:p>
          <a:p>
            <a:pPr lvl="1"/>
            <a:r>
              <a:rPr lang="en-US" dirty="0" smtClean="0"/>
              <a:t>Template for the crowdsourcing HIT (where input variables are defined)</a:t>
            </a:r>
          </a:p>
          <a:p>
            <a:pPr lvl="1"/>
            <a:r>
              <a:rPr lang="en-US" dirty="0" smtClean="0"/>
              <a:t>Instructions for contributors (task description)</a:t>
            </a:r>
          </a:p>
          <a:p>
            <a:pPr lvl="1"/>
            <a:r>
              <a:rPr lang="en-US" dirty="0" smtClean="0"/>
              <a:t>Data (rows to validate/annotate)</a:t>
            </a:r>
          </a:p>
          <a:p>
            <a:r>
              <a:rPr lang="en-US" dirty="0" smtClean="0"/>
              <a:t>Create test questions  (circa 10% of #rows)</a:t>
            </a:r>
          </a:p>
          <a:p>
            <a:r>
              <a:rPr lang="en-US" dirty="0" smtClean="0"/>
              <a:t>Test questions:</a:t>
            </a:r>
          </a:p>
          <a:p>
            <a:pPr lvl="1"/>
            <a:r>
              <a:rPr lang="en-US" dirty="0" smtClean="0"/>
              <a:t>are considered gold standard</a:t>
            </a:r>
          </a:p>
          <a:p>
            <a:pPr lvl="1"/>
            <a:r>
              <a:rPr lang="en-US" dirty="0" smtClean="0"/>
              <a:t>are used in contributors training for the task</a:t>
            </a:r>
          </a:p>
          <a:p>
            <a:pPr lvl="1"/>
            <a:r>
              <a:rPr lang="en-US" dirty="0" smtClean="0"/>
              <a:t>are used in monitoring/assessing contributors progress</a:t>
            </a:r>
          </a:p>
          <a:p>
            <a:r>
              <a:rPr lang="en-US" dirty="0" smtClean="0"/>
              <a:t>Balancing positive vs. negative examples is crucial</a:t>
            </a:r>
          </a:p>
          <a:p>
            <a:pPr lvl="1"/>
            <a:r>
              <a:rPr lang="en-US" dirty="0" smtClean="0"/>
              <a:t>creating counter-examples is effective and easy</a:t>
            </a:r>
          </a:p>
          <a:p>
            <a:pPr lvl="1"/>
            <a:r>
              <a:rPr lang="en-US" dirty="0"/>
              <a:t>Test questions can be created on </a:t>
            </a:r>
            <a:r>
              <a:rPr lang="en-US" dirty="0" err="1"/>
              <a:t>CrowdFlower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6632"/>
            <a:ext cx="8223575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0"/>
            <a:ext cx="8467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47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): </a:t>
            </a:r>
            <a:r>
              <a:rPr lang="en-US" sz="3800" dirty="0" smtClean="0"/>
              <a:t>Submissions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Four groups participated, submitting two runs each</a:t>
            </a:r>
          </a:p>
          <a:p>
            <a:pPr lvl="1"/>
            <a:r>
              <a:rPr lang="en-US" dirty="0" smtClean="0"/>
              <a:t>USFD &amp; UNITN</a:t>
            </a:r>
          </a:p>
          <a:p>
            <a:pPr lvl="1"/>
            <a:r>
              <a:rPr lang="en-US" dirty="0" smtClean="0"/>
              <a:t>EC’s Joint Research Centre (JRC)</a:t>
            </a:r>
          </a:p>
          <a:p>
            <a:pPr lvl="1"/>
            <a:r>
              <a:rPr lang="en-US" dirty="0"/>
              <a:t>Beijing University of Posts and </a:t>
            </a:r>
            <a:r>
              <a:rPr lang="en-US" dirty="0" smtClean="0"/>
              <a:t>Telecommunication (CIST)</a:t>
            </a:r>
          </a:p>
          <a:p>
            <a:pPr lvl="1"/>
            <a:r>
              <a:rPr lang="en-US" dirty="0" smtClean="0"/>
              <a:t>University of West Bohemia (UWB)</a:t>
            </a:r>
          </a:p>
          <a:p>
            <a:r>
              <a:rPr lang="en-US" dirty="0" smtClean="0"/>
              <a:t>Two baselines:</a:t>
            </a:r>
          </a:p>
          <a:p>
            <a:pPr lvl="1"/>
            <a:r>
              <a:rPr lang="en-US" dirty="0" smtClean="0"/>
              <a:t>First: links every comment sentence to first sentence of article or parent comment in case of comment replies</a:t>
            </a:r>
          </a:p>
          <a:p>
            <a:pPr lvl="1"/>
            <a:r>
              <a:rPr lang="en-US" dirty="0" smtClean="0"/>
              <a:t>Overlap: links </a:t>
            </a:r>
            <a:r>
              <a:rPr lang="en-US" dirty="0"/>
              <a:t>a comment sentence to the article </a:t>
            </a:r>
            <a:r>
              <a:rPr lang="en-US" dirty="0" smtClean="0"/>
              <a:t>(</a:t>
            </a:r>
            <a:r>
              <a:rPr lang="en-US" dirty="0"/>
              <a:t>or parent comment) sentence with the most common words </a:t>
            </a:r>
            <a:r>
              <a:rPr lang="en-US" dirty="0" smtClean="0"/>
              <a:t>(</a:t>
            </a:r>
            <a:r>
              <a:rPr lang="en-US" dirty="0" err="1" smtClean="0"/>
              <a:t>stopwords</a:t>
            </a:r>
            <a:r>
              <a:rPr lang="en-US" dirty="0" smtClean="0"/>
              <a:t> are removed) </a:t>
            </a:r>
          </a:p>
          <a:p>
            <a:pPr lvl="1"/>
            <a:r>
              <a:rPr lang="en-US" dirty="0" smtClean="0"/>
              <a:t>Both use the same approach, lexicon-based, for argument (Inquirer) </a:t>
            </a:r>
            <a:r>
              <a:rPr lang="en-US" dirty="0"/>
              <a:t>and sentiment (MPQA </a:t>
            </a:r>
            <a:r>
              <a:rPr lang="en-US" dirty="0" smtClean="0"/>
              <a:t>lexicon)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70770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Stratified Sample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Select a sample of system-proposed links for evaluation</a:t>
            </a:r>
          </a:p>
          <a:p>
            <a:r>
              <a:rPr lang="en-US" dirty="0" smtClean="0"/>
              <a:t>Which links to select?</a:t>
            </a:r>
          </a:p>
          <a:p>
            <a:pPr lvl="1"/>
            <a:r>
              <a:rPr lang="en-US" dirty="0" smtClean="0"/>
              <a:t>Assumption: links proposed by systems are more relevant (common in IR evaluation, e.g., pooling)</a:t>
            </a:r>
          </a:p>
          <a:p>
            <a:r>
              <a:rPr lang="en-US" dirty="0" smtClean="0"/>
              <a:t>Grouping links into strata:</a:t>
            </a:r>
          </a:p>
          <a:p>
            <a:pPr lvl="1"/>
            <a:r>
              <a:rPr lang="en-US" dirty="0" smtClean="0"/>
              <a:t>a</a:t>
            </a:r>
            <a:r>
              <a:rPr lang="en-US" dirty="0"/>
              <a:t>)</a:t>
            </a:r>
            <a:r>
              <a:rPr lang="en-US" dirty="0" smtClean="0"/>
              <a:t> links proposed by 4 or more system runs (en: 21, it: 11)</a:t>
            </a:r>
          </a:p>
          <a:p>
            <a:pPr lvl="1"/>
            <a:r>
              <a:rPr lang="en-US" dirty="0" smtClean="0"/>
              <a:t>b) links proposed by 3 system runs</a:t>
            </a:r>
            <a:r>
              <a:rPr lang="en-US" dirty="0"/>
              <a:t> (en: </a:t>
            </a:r>
            <a:r>
              <a:rPr lang="en-US" dirty="0" smtClean="0"/>
              <a:t>63, </a:t>
            </a:r>
            <a:r>
              <a:rPr lang="en-US" dirty="0"/>
              <a:t>it</a:t>
            </a:r>
            <a:r>
              <a:rPr lang="en-US" dirty="0" smtClean="0"/>
              <a:t>: 20)</a:t>
            </a:r>
          </a:p>
          <a:p>
            <a:pPr lvl="1"/>
            <a:r>
              <a:rPr lang="en-US" dirty="0" smtClean="0"/>
              <a:t>c) links proposed by 2 system runs</a:t>
            </a:r>
            <a:r>
              <a:rPr lang="en-US" dirty="0"/>
              <a:t> (en: </a:t>
            </a:r>
            <a:r>
              <a:rPr lang="en-US" dirty="0" smtClean="0"/>
              <a:t>2975, </a:t>
            </a:r>
            <a:r>
              <a:rPr lang="en-US" dirty="0"/>
              <a:t>it</a:t>
            </a:r>
            <a:r>
              <a:rPr lang="en-US" dirty="0" smtClean="0"/>
              <a:t>: 2024)</a:t>
            </a:r>
          </a:p>
          <a:p>
            <a:pPr lvl="1"/>
            <a:r>
              <a:rPr lang="en-US" dirty="0" smtClean="0"/>
              <a:t>d) links proposed by 1 system run</a:t>
            </a:r>
            <a:r>
              <a:rPr lang="en-US" dirty="0"/>
              <a:t> (en: </a:t>
            </a:r>
            <a:r>
              <a:rPr lang="en-US" dirty="0" smtClean="0"/>
              <a:t>3517, </a:t>
            </a:r>
            <a:r>
              <a:rPr lang="en-US" dirty="0"/>
              <a:t>it</a:t>
            </a:r>
            <a:r>
              <a:rPr lang="en-US" dirty="0" smtClean="0"/>
              <a:t>: 2083)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Strategy: select all of a’s and b’s and randomly one third of c’s and one third of d’s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5355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Evaluation (en)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Just like with IR systems, only Precision can be computed directly from the crowdsourcing evaluation (by counting yes’s and no’s for each dimension, linking, argument and sentiment)</a:t>
            </a:r>
          </a:p>
          <a:p>
            <a:endParaRPr lang="en-US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25172"/>
              </p:ext>
            </p:extLst>
          </p:nvPr>
        </p:nvGraphicFramePr>
        <p:xfrm>
          <a:off x="395538" y="3212976"/>
          <a:ext cx="8208912" cy="321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080118"/>
                <a:gridCol w="1656186"/>
                <a:gridCol w="1368152"/>
                <a:gridCol w="1368152"/>
                <a:gridCol w="1368152"/>
              </a:tblGrid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System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Link)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System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Argument)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System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Sentiment)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0.931034483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0.992920354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0.950819672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0.887096774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0.990974729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0.939285714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0.864583333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0.9375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0.864583333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0.934895833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0.862068966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0.926701571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0.925925926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0.831325301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0.907063197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0.902985075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0.818731118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0.893939394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0.898113208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0.742537313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0.888888889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0.888888889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0.717852684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0.886075949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0.888888889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0.708542714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0.862385321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0.878612717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85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Evaluation (it)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And for Italian…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783941"/>
              </p:ext>
            </p:extLst>
          </p:nvPr>
        </p:nvGraphicFramePr>
        <p:xfrm>
          <a:off x="827584" y="2763210"/>
          <a:ext cx="7036211" cy="2338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702"/>
                <a:gridCol w="843522"/>
                <a:gridCol w="1254995"/>
                <a:gridCol w="977253"/>
                <a:gridCol w="1224136"/>
                <a:gridCol w="1563603"/>
              </a:tblGrid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 (Link)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 (Argument)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Prec (Sentiment)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0.590909091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0.666666667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0.777777778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0.375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0.152380952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0.333333333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0.084269663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0.692307692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0.033333333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2922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0.010309278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593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P/R/F1 Argument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Having a gold standard enables computing P/R/F1 measures per label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57951"/>
              </p:ext>
            </p:extLst>
          </p:nvPr>
        </p:nvGraphicFramePr>
        <p:xfrm>
          <a:off x="467544" y="2564904"/>
          <a:ext cx="8280918" cy="394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53"/>
                <a:gridCol w="1380153"/>
                <a:gridCol w="1380153"/>
                <a:gridCol w="1380153"/>
                <a:gridCol w="1380153"/>
                <a:gridCol w="1380153"/>
              </a:tblGrid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IN_FAVOUR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AGAINST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IMPARTIAL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83.08823529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2.941176471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9.191176471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55.14705882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7.536764706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21.32352941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7.536764706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19.85294118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10.29411765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1.470588235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1.470588235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94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sz="4400" dirty="0" smtClean="0">
                <a:ea typeface="ＭＳ Ｐゴシック" pitchFamily="-104" charset="-128"/>
              </a:rPr>
              <a:t>Outline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027792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ea typeface="ＭＳ Ｐゴシック" pitchFamily="-104" charset="-128"/>
              </a:rPr>
              <a:t>OnForumS</a:t>
            </a:r>
            <a:r>
              <a:rPr lang="en-US" dirty="0" smtClean="0">
                <a:ea typeface="ＭＳ Ｐゴシック" pitchFamily="-104" charset="-128"/>
              </a:rPr>
              <a:t> @ </a:t>
            </a:r>
            <a:r>
              <a:rPr lang="en-US" dirty="0" err="1" smtClean="0">
                <a:ea typeface="ＭＳ Ｐゴシック" pitchFamily="-104" charset="-128"/>
              </a:rPr>
              <a:t>MultiLing</a:t>
            </a:r>
            <a:r>
              <a:rPr lang="en-US" dirty="0" smtClean="0">
                <a:ea typeface="ＭＳ Ｐゴシック" pitchFamily="-104" charset="-128"/>
              </a:rPr>
              <a:t> 2015</a:t>
            </a:r>
            <a:endParaRPr lang="en-US" sz="2400" dirty="0" smtClean="0">
              <a:ea typeface="ＭＳ Ｐゴシック" pitchFamily="-104" charset="-128"/>
            </a:endParaRPr>
          </a:p>
          <a:p>
            <a:r>
              <a:rPr lang="en-US" dirty="0" smtClean="0">
                <a:ea typeface="ＭＳ Ｐゴシック" pitchFamily="-104" charset="-128"/>
              </a:rPr>
              <a:t>The</a:t>
            </a:r>
            <a:r>
              <a:rPr lang="en-US" sz="2400" dirty="0" smtClean="0">
                <a:ea typeface="ＭＳ Ｐゴシック" pitchFamily="-104" charset="-128"/>
              </a:rPr>
              <a:t> task</a:t>
            </a:r>
          </a:p>
          <a:p>
            <a:r>
              <a:rPr lang="en-US" dirty="0" smtClean="0">
                <a:ea typeface="ＭＳ Ｐゴシック" pitchFamily="-104" charset="-128"/>
              </a:rPr>
              <a:t>Participants</a:t>
            </a:r>
          </a:p>
          <a:p>
            <a:r>
              <a:rPr lang="en-US" sz="2400" dirty="0" smtClean="0">
                <a:ea typeface="ＭＳ Ｐゴシック" pitchFamily="-104" charset="-128"/>
              </a:rPr>
              <a:t>Evaluation</a:t>
            </a:r>
          </a:p>
          <a:p>
            <a:r>
              <a:rPr lang="en-US" sz="2400" dirty="0" smtClean="0">
                <a:ea typeface="ＭＳ Ｐゴシック" pitchFamily="-104" charset="-128"/>
              </a:rPr>
              <a:t>Conclusions</a:t>
            </a:r>
          </a:p>
          <a:p>
            <a:r>
              <a:rPr lang="en-US" dirty="0" smtClean="0">
                <a:ea typeface="ＭＳ Ｐゴシック" pitchFamily="-104" charset="-128"/>
              </a:rPr>
              <a:t>SENSEI project</a:t>
            </a:r>
            <a:endParaRPr lang="en-US" dirty="0">
              <a:ea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457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P/R/F1 Sentiment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575618"/>
              </p:ext>
            </p:extLst>
          </p:nvPr>
        </p:nvGraphicFramePr>
        <p:xfrm>
          <a:off x="467544" y="2348880"/>
          <a:ext cx="8280918" cy="394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53"/>
                <a:gridCol w="1380153"/>
                <a:gridCol w="1380153"/>
                <a:gridCol w="1380153"/>
                <a:gridCol w="1380153"/>
                <a:gridCol w="1380153"/>
              </a:tblGrid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POSITIVE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NEGATIVE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NEUTRAL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GroupAndRun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Recall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6.666666667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14.44444444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63.33333333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14.44444444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13.33333333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BASE-overlap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3.333333333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3.333333333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6.666666667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3.333333333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BASE-first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JRC-run2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CIST-run2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  <a:tr h="328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UWB-run1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USFD_UNITN-run2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56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P/R Scatter Plots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16823" cy="4774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68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Conclusions OnForumS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Part of MultiLing 2015 at SIGdial 2015</a:t>
            </a:r>
          </a:p>
          <a:p>
            <a:r>
              <a:rPr lang="it-IT" dirty="0" smtClean="0"/>
              <a:t>Link and label comments to key article sentences (argument&amp;sentiment)</a:t>
            </a:r>
          </a:p>
          <a:p>
            <a:r>
              <a:rPr lang="it-IT" dirty="0" smtClean="0"/>
              <a:t>Evaluate participating systems in two stages:</a:t>
            </a:r>
          </a:p>
          <a:p>
            <a:pPr lvl="1"/>
            <a:r>
              <a:rPr lang="it-IT" dirty="0" smtClean="0"/>
              <a:t>Draw random samples (in a stratified fashion)</a:t>
            </a:r>
          </a:p>
          <a:p>
            <a:pPr lvl="1"/>
            <a:r>
              <a:rPr lang="it-IT" dirty="0" smtClean="0"/>
              <a:t>Evaluate the samples via crowdsourcing</a:t>
            </a:r>
          </a:p>
          <a:p>
            <a:r>
              <a:rPr lang="it-IT" dirty="0" smtClean="0"/>
              <a:t>The feasibility of both task and evaluation were pre-piloted</a:t>
            </a:r>
          </a:p>
          <a:p>
            <a:r>
              <a:rPr lang="it-IT" dirty="0" smtClean="0"/>
              <a:t>Newswire domain</a:t>
            </a:r>
          </a:p>
          <a:p>
            <a:r>
              <a:rPr lang="it-IT" dirty="0" smtClean="0"/>
              <a:t>Eight system runs submitted by four research groups</a:t>
            </a:r>
          </a:p>
          <a:p>
            <a:r>
              <a:rPr lang="it-IT" dirty="0"/>
              <a:t>T</a:t>
            </a:r>
            <a:r>
              <a:rPr lang="it-IT" dirty="0" smtClean="0"/>
              <a:t>wo baselines: no system run surpassed the baseline for linking</a:t>
            </a:r>
          </a:p>
          <a:p>
            <a:r>
              <a:rPr lang="it-IT" dirty="0" smtClean="0"/>
              <a:t>Next steps</a:t>
            </a:r>
          </a:p>
          <a:p>
            <a:pPr lvl="1"/>
            <a:r>
              <a:rPr lang="it-IT" dirty="0" smtClean="0"/>
              <a:t>Use a different aggregation scheme (probabilistically motivated)</a:t>
            </a:r>
          </a:p>
          <a:p>
            <a:pPr lvl="1"/>
            <a:r>
              <a:rPr lang="it-IT" dirty="0" smtClean="0"/>
              <a:t>Preserve whole conversation threads </a:t>
            </a:r>
          </a:p>
          <a:p>
            <a:pPr lvl="1"/>
            <a:r>
              <a:rPr lang="it-IT" dirty="0" smtClean="0"/>
              <a:t>Exploitation of laballed links for summarisation, infromation digest, etc.</a:t>
            </a:r>
          </a:p>
          <a:p>
            <a:pPr lvl="1"/>
            <a:r>
              <a:rPr lang="it-IT" dirty="0" smtClean="0"/>
              <a:t>Next OnForumS in 2017?</a:t>
            </a:r>
            <a:endParaRPr lang="it-IT" dirty="0"/>
          </a:p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7232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Conclusions OnForumS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attempt at:</a:t>
            </a:r>
          </a:p>
          <a:p>
            <a:pPr lvl="1"/>
            <a:r>
              <a:rPr lang="en-US" dirty="0"/>
              <a:t>encompassing automatic </a:t>
            </a:r>
            <a:r>
              <a:rPr lang="en-US" dirty="0" err="1"/>
              <a:t>summarisation</a:t>
            </a:r>
            <a:r>
              <a:rPr lang="en-US" dirty="0"/>
              <a:t>, argumentation mining and sentiment analysis into one shared task</a:t>
            </a:r>
            <a:endParaRPr lang="it-IT" dirty="0"/>
          </a:p>
          <a:p>
            <a:pPr lvl="1"/>
            <a:r>
              <a:rPr lang="en-US" dirty="0"/>
              <a:t>bringing crowdsourcing to the evaluation of systems for automatic </a:t>
            </a:r>
            <a:r>
              <a:rPr lang="en-US" dirty="0" err="1"/>
              <a:t>summarisation</a:t>
            </a:r>
            <a:r>
              <a:rPr lang="en-US" dirty="0"/>
              <a:t> and argument structure </a:t>
            </a:r>
            <a:r>
              <a:rPr lang="en-US" dirty="0" smtClean="0"/>
              <a:t>parsing</a:t>
            </a:r>
          </a:p>
          <a:p>
            <a:r>
              <a:rPr lang="en-US" dirty="0" smtClean="0"/>
              <a:t>Key </a:t>
            </a:r>
            <a:r>
              <a:rPr lang="en-US" dirty="0"/>
              <a:t>challenges ahead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Aggregate better crowdsourcing data</a:t>
            </a:r>
          </a:p>
          <a:p>
            <a:pPr lvl="1"/>
            <a:r>
              <a:rPr lang="en-US" dirty="0" smtClean="0"/>
              <a:t>Bring in to the task definition higher-level units (e.g., </a:t>
            </a:r>
            <a:r>
              <a:rPr lang="en-US" smtClean="0"/>
              <a:t>whole threads)</a:t>
            </a:r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35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Creating Gold Data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From the validated links by crowdsourcing, there are two ways for creating golden data (non-exhaustive):</a:t>
            </a:r>
          </a:p>
          <a:p>
            <a:r>
              <a:rPr lang="en-US" dirty="0" smtClean="0"/>
              <a:t>A) By validation: Any link and labels that have a validation=“yes” (aggregated) effectively are gold labels</a:t>
            </a:r>
          </a:p>
          <a:p>
            <a:r>
              <a:rPr lang="en-US" dirty="0" smtClean="0"/>
              <a:t>B) By exclusion: if the same link (i.e., pair of sentences) have had three out of four labels validated with “no”, then the remaining fourth label is taken as gold label</a:t>
            </a:r>
          </a:p>
          <a:p>
            <a:r>
              <a:rPr lang="en-US" dirty="0" smtClean="0"/>
              <a:t>Using XML input files and the aggregated labels from </a:t>
            </a:r>
            <a:r>
              <a:rPr lang="en-US" dirty="0" err="1" smtClean="0"/>
              <a:t>CrowdFlower</a:t>
            </a:r>
            <a:r>
              <a:rPr lang="en-US" dirty="0" smtClean="0"/>
              <a:t>, gold XML files were created </a:t>
            </a:r>
            <a:r>
              <a:rPr lang="en-US" dirty="0"/>
              <a:t>and released at:  </a:t>
            </a:r>
            <a:r>
              <a:rPr lang="en-US" dirty="0">
                <a:hlinkClick r:id="rId2"/>
              </a:rPr>
              <a:t>http://multiling.iit.demokritos.gr/pages/view/1531/task-onforums-data-and-</a:t>
            </a:r>
            <a:r>
              <a:rPr lang="en-US" dirty="0" smtClean="0">
                <a:hlinkClick r:id="rId2"/>
              </a:rPr>
              <a:t>information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162" y="2348880"/>
            <a:ext cx="9144000" cy="365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3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MULTILING 2015 @ SIGDIAL’15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Single-document Summarization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Multi-document Summarization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dirty="0" smtClean="0">
                <a:solidFill>
                  <a:srgbClr val="FF0000"/>
                </a:solidFill>
              </a:rPr>
              <a:t>Online Forum Summarization PILOT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b="1" dirty="0" smtClean="0">
                <a:solidFill>
                  <a:srgbClr val="FF0000"/>
                </a:solidFill>
              </a:rPr>
              <a:t>Argument summarization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b="1" dirty="0" smtClean="0">
                <a:solidFill>
                  <a:srgbClr val="FF0000"/>
                </a:solidFill>
              </a:rPr>
              <a:t>Opinion Summarization</a:t>
            </a:r>
            <a:endParaRPr lang="it-IT" b="1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Call-Centre Conversation Summarization PILOT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18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sz="4400" dirty="0" smtClean="0">
                <a:ea typeface="ＭＳ Ｐゴシック" pitchFamily="-104" charset="-128"/>
              </a:rPr>
              <a:t>Prequel: the SENSEI project…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027792"/>
          </a:xfrm>
        </p:spPr>
        <p:txBody>
          <a:bodyPr>
            <a:normAutofit/>
          </a:bodyPr>
          <a:lstStyle/>
          <a:p>
            <a:endParaRPr lang="en-US" dirty="0">
              <a:ea typeface="ＭＳ Ｐゴシック" pitchFamily="-104" charset="-128"/>
            </a:endParaRPr>
          </a:p>
        </p:txBody>
      </p:sp>
      <p:pic>
        <p:nvPicPr>
          <p:cNvPr id="4" name="Picture 3" descr="Slide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5"/>
            <a:ext cx="8280920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57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 smtClean="0"/>
              <a:t>Online Forum Summarization (</a:t>
            </a:r>
            <a:r>
              <a:rPr lang="en-US" sz="3800" dirty="0" err="1" smtClean="0"/>
              <a:t>OnForumS</a:t>
            </a:r>
            <a:r>
              <a:rPr lang="en-US" sz="3800" dirty="0" smtClean="0"/>
              <a:t>): What to Summarize?</a:t>
            </a:r>
            <a:endParaRPr lang="it-IT" sz="38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846" y="3284984"/>
            <a:ext cx="3177708" cy="3271026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1">
                <a:alpha val="40000"/>
              </a:schemeClr>
            </a:glo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2" y="1563936"/>
            <a:ext cx="6517149" cy="2626124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1">
                <a:alpha val="40000"/>
              </a:schemeClr>
            </a:glo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22327"/>
            <a:ext cx="2433635" cy="3469132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1">
                <a:alpha val="40000"/>
              </a:schemeClr>
            </a:glo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86" y="3311199"/>
            <a:ext cx="3312368" cy="3393035"/>
          </a:xfrm>
          <a:prstGeom prst="rect">
            <a:avLst/>
          </a:prstGeom>
          <a:noFill/>
          <a:ln>
            <a:noFill/>
          </a:ln>
          <a:effectLst>
            <a:glow rad="50800">
              <a:schemeClr val="accent1">
                <a:alpha val="40000"/>
              </a:schemeClr>
            </a:glo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p Arrow 1"/>
          <p:cNvSpPr/>
          <p:nvPr/>
        </p:nvSpPr>
        <p:spPr>
          <a:xfrm rot="18736945">
            <a:off x="1262146" y="5207388"/>
            <a:ext cx="288032" cy="432048"/>
          </a:xfrm>
          <a:prstGeom prst="upArrow">
            <a:avLst>
              <a:gd name="adj1" fmla="val 22566"/>
              <a:gd name="adj2" fmla="val 4394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538167" y="5423412"/>
            <a:ext cx="878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Article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Text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3" name="Up Arrow 12"/>
          <p:cNvSpPr/>
          <p:nvPr/>
        </p:nvSpPr>
        <p:spPr>
          <a:xfrm rot="18736945">
            <a:off x="4079955" y="3861048"/>
            <a:ext cx="288032" cy="432048"/>
          </a:xfrm>
          <a:prstGeom prst="upArrow">
            <a:avLst>
              <a:gd name="adj1" fmla="val 22566"/>
              <a:gd name="adj2" fmla="val 439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4355976" y="4077072"/>
            <a:ext cx="1311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Number of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Comments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Up Arrow 14"/>
          <p:cNvSpPr/>
          <p:nvPr/>
        </p:nvSpPr>
        <p:spPr>
          <a:xfrm rot="18736945">
            <a:off x="4458842" y="5853719"/>
            <a:ext cx="288032" cy="432048"/>
          </a:xfrm>
          <a:prstGeom prst="upArrow">
            <a:avLst>
              <a:gd name="adj1" fmla="val 22566"/>
              <a:gd name="adj2" fmla="val 439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4734863" y="6069743"/>
            <a:ext cx="1202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Comment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Up Arrow 16"/>
          <p:cNvSpPr/>
          <p:nvPr/>
        </p:nvSpPr>
        <p:spPr>
          <a:xfrm rot="18736945">
            <a:off x="7392323" y="5611675"/>
            <a:ext cx="288032" cy="432048"/>
          </a:xfrm>
          <a:prstGeom prst="upArrow">
            <a:avLst>
              <a:gd name="adj1" fmla="val 22566"/>
              <a:gd name="adj2" fmla="val 439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668344" y="5827699"/>
            <a:ext cx="1202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Replies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 rot="8295064">
            <a:off x="8468958" y="2955911"/>
            <a:ext cx="288032" cy="432048"/>
          </a:xfrm>
          <a:prstGeom prst="upArrow">
            <a:avLst>
              <a:gd name="adj1" fmla="val 22566"/>
              <a:gd name="adj2" fmla="val 439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7914200" y="2348880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Number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of Likes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29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</a:t>
            </a:r>
            <a:r>
              <a:rPr lang="en-US" sz="3800" dirty="0" smtClean="0"/>
              <a:t>: Task Definition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In a </a:t>
            </a:r>
            <a:r>
              <a:rPr lang="it-IT" dirty="0" err="1" smtClean="0"/>
              <a:t>pilot</a:t>
            </a:r>
            <a:r>
              <a:rPr lang="it-IT" dirty="0" smtClean="0"/>
              <a:t>, </a:t>
            </a:r>
            <a:r>
              <a:rPr lang="it-IT" dirty="0" err="1" smtClean="0"/>
              <a:t>three</a:t>
            </a:r>
            <a:r>
              <a:rPr lang="it-IT" dirty="0" smtClean="0"/>
              <a:t> </a:t>
            </a:r>
            <a:r>
              <a:rPr lang="it-IT" dirty="0" err="1" smtClean="0"/>
              <a:t>aspects</a:t>
            </a:r>
            <a:r>
              <a:rPr lang="it-IT" dirty="0" smtClean="0"/>
              <a:t> of online </a:t>
            </a:r>
            <a:r>
              <a:rPr lang="it-IT" dirty="0" err="1" smtClean="0"/>
              <a:t>forums</a:t>
            </a:r>
            <a:r>
              <a:rPr lang="it-IT" dirty="0" smtClean="0"/>
              <a:t> </a:t>
            </a:r>
            <a:r>
              <a:rPr lang="it-IT" dirty="0" err="1" smtClean="0"/>
              <a:t>summarization</a:t>
            </a:r>
            <a:r>
              <a:rPr lang="it-IT" dirty="0" smtClean="0"/>
              <a:t> </a:t>
            </a:r>
            <a:r>
              <a:rPr lang="it-IT" dirty="0" err="1" smtClean="0"/>
              <a:t>were</a:t>
            </a:r>
            <a:r>
              <a:rPr lang="it-IT" dirty="0" smtClean="0"/>
              <a:t> </a:t>
            </a:r>
            <a:r>
              <a:rPr lang="it-IT" dirty="0" err="1" smtClean="0"/>
              <a:t>highlighted</a:t>
            </a:r>
            <a:r>
              <a:rPr lang="it-IT" dirty="0" smtClean="0"/>
              <a:t>:</a:t>
            </a:r>
          </a:p>
          <a:p>
            <a:pPr marL="457200" indent="-457200">
              <a:buAutoNum type="arabicPeriod"/>
            </a:pPr>
            <a:r>
              <a:rPr lang="it-IT" dirty="0" smtClean="0"/>
              <a:t>Summary of the news article (e.g., key article sentences (KAS))</a:t>
            </a:r>
          </a:p>
          <a:p>
            <a:pPr marL="457200" indent="-457200">
              <a:buAutoNum type="arabicPeriod"/>
            </a:pPr>
            <a:r>
              <a:rPr lang="it-IT" b="1" i="1" dirty="0" smtClean="0"/>
              <a:t>(Labelled) Links between comments and key article sentences</a:t>
            </a:r>
          </a:p>
          <a:p>
            <a:pPr marL="457200" indent="-457200">
              <a:buAutoNum type="arabicPeriod"/>
            </a:pPr>
            <a:r>
              <a:rPr lang="it-IT" dirty="0" smtClean="0"/>
              <a:t>Summary of comments (e.g., key comment sentences (KCS))</a:t>
            </a:r>
          </a:p>
          <a:p>
            <a:pPr marL="457200" indent="-457200">
              <a:buAutoNum type="arabicPeriod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3995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): </a:t>
            </a:r>
            <a:r>
              <a:rPr lang="en-US" sz="3800" dirty="0" smtClean="0"/>
              <a:t>Internal Pre-pilot A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</a:pPr>
            <a:endParaRPr lang="it-IT" dirty="0" smtClean="0"/>
          </a:p>
          <a:p>
            <a:pPr>
              <a:buFont typeface="Arial" charset="0"/>
              <a:buChar char="•"/>
            </a:pPr>
            <a:r>
              <a:rPr lang="it-IT" dirty="0" smtClean="0"/>
              <a:t>Identified Link-Labelling as the OnForumS task</a:t>
            </a:r>
          </a:p>
          <a:p>
            <a:pPr>
              <a:buFont typeface="Arial" charset="0"/>
              <a:buChar char="•"/>
            </a:pPr>
            <a:r>
              <a:rPr lang="it-IT" dirty="0" err="1" smtClean="0"/>
              <a:t>Two</a:t>
            </a:r>
            <a:r>
              <a:rPr lang="it-IT" dirty="0" smtClean="0"/>
              <a:t> levels of labelling: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Argument &lt;In_Favour, Impartial, Against, N/A&gt;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Sentiment &lt;Positive, Neutral, Negative, N/A&gt;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Problem at the intersection of three NLP Areas</a:t>
            </a:r>
          </a:p>
          <a:p>
            <a:pPr lvl="1">
              <a:buFont typeface="Arial" charset="0"/>
              <a:buChar char="•"/>
            </a:pPr>
            <a:r>
              <a:rPr lang="it-IT" dirty="0"/>
              <a:t>Argumentation </a:t>
            </a:r>
            <a:r>
              <a:rPr lang="it-IT" dirty="0" smtClean="0"/>
              <a:t>Mining (Palau &amp; Moens, 2011)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Sentiment Analysis (Pang &amp; Lee, 2008)</a:t>
            </a:r>
          </a:p>
          <a:p>
            <a:pPr lvl="1">
              <a:buFont typeface="Arial" charset="0"/>
              <a:buChar char="•"/>
            </a:pPr>
            <a:r>
              <a:rPr lang="it-IT" dirty="0"/>
              <a:t>Automatic Summarization (</a:t>
            </a:r>
            <a:r>
              <a:rPr lang="it-IT" dirty="0" smtClean="0"/>
              <a:t>Giannakopoulos et al.  in MultiLing’11</a:t>
            </a:r>
            <a:r>
              <a:rPr lang="it-IT" dirty="0"/>
              <a:t>/’13/’15)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Types of links: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Co-reference of enttities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Overlapping vocabulary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Reference to propositions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Common Events</a:t>
            </a:r>
          </a:p>
          <a:p>
            <a:pPr lvl="1">
              <a:buFont typeface="Arial" charset="0"/>
              <a:buChar char="•"/>
            </a:pPr>
            <a:r>
              <a:rPr lang="it-IT" dirty="0" smtClean="0"/>
              <a:t>Implicit (via inference), etc.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For example,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</a:t>
            </a:r>
            <a:r>
              <a:rPr lang="it-IT" sz="2000" u="sng" dirty="0" smtClean="0"/>
              <a:t>Article sentence:</a:t>
            </a:r>
            <a:r>
              <a:rPr lang="it-IT" sz="2000" dirty="0" smtClean="0"/>
              <a:t> </a:t>
            </a:r>
            <a:r>
              <a:rPr lang="en-GB" sz="2000" dirty="0"/>
              <a:t>"</a:t>
            </a:r>
            <a:r>
              <a:rPr lang="en-GB" sz="2000" dirty="0">
                <a:solidFill>
                  <a:srgbClr val="0099FF"/>
                </a:solidFill>
              </a:rPr>
              <a:t>How we ended up paying farmers to flood our homes</a:t>
            </a:r>
            <a:r>
              <a:rPr lang="en-GB" sz="2000" dirty="0" smtClean="0"/>
              <a:t>"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 smtClean="0"/>
              <a:t>     </a:t>
            </a:r>
            <a:r>
              <a:rPr lang="it-IT" sz="2000" u="sng" dirty="0" smtClean="0"/>
              <a:t>Comment:</a:t>
            </a:r>
            <a:r>
              <a:rPr lang="it-IT" sz="2000" dirty="0" smtClean="0"/>
              <a:t> </a:t>
            </a:r>
            <a:r>
              <a:rPr lang="en-GB" sz="2000" dirty="0" smtClean="0"/>
              <a:t>"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From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</a:rPr>
              <a:t>a farming background I'm pro-farming but come on - to say farmers have no connection to flooding is like saying kids have no connection to ice cream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en-GB" sz="2000" dirty="0" smtClean="0"/>
              <a:t>"</a:t>
            </a:r>
            <a:endParaRPr lang="it-IT" sz="2000" dirty="0" smtClean="0"/>
          </a:p>
          <a:p>
            <a:pPr lvl="1">
              <a:buFont typeface="Arial" charset="0"/>
              <a:buChar char="•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399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800" dirty="0"/>
              <a:t>Online Forum Summarization (</a:t>
            </a:r>
            <a:r>
              <a:rPr lang="en-US" sz="3800" dirty="0" err="1"/>
              <a:t>OnForumS</a:t>
            </a:r>
            <a:r>
              <a:rPr lang="en-US" sz="3800" dirty="0"/>
              <a:t>): </a:t>
            </a:r>
            <a:r>
              <a:rPr lang="en-US" sz="3800" dirty="0" smtClean="0"/>
              <a:t>DATA</a:t>
            </a:r>
            <a:endParaRPr lang="it-IT" sz="3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en-US" dirty="0" smtClean="0"/>
              <a:t>Large data dumps have been created by </a:t>
            </a:r>
            <a:r>
              <a:rPr lang="en-US" dirty="0" err="1" smtClean="0"/>
              <a:t>Websays</a:t>
            </a:r>
            <a:r>
              <a:rPr lang="en-US" dirty="0" smtClean="0"/>
              <a:t> for English and Italian</a:t>
            </a:r>
          </a:p>
          <a:p>
            <a:r>
              <a:rPr lang="en-US" dirty="0" smtClean="0"/>
              <a:t>For English: a corpus of ten news articles was extracted from data dumps and:</a:t>
            </a:r>
          </a:p>
          <a:p>
            <a:pPr lvl="1"/>
            <a:r>
              <a:rPr lang="en-US" dirty="0" smtClean="0"/>
              <a:t>Circa 40K words</a:t>
            </a:r>
          </a:p>
          <a:p>
            <a:pPr lvl="1"/>
            <a:r>
              <a:rPr lang="en-US" dirty="0" smtClean="0"/>
              <a:t>Pre-</a:t>
            </a:r>
            <a:r>
              <a:rPr lang="en-US" dirty="0" err="1" smtClean="0"/>
              <a:t>tokenised</a:t>
            </a:r>
            <a:r>
              <a:rPr lang="en-US" dirty="0" smtClean="0"/>
              <a:t> and Sentence split</a:t>
            </a:r>
          </a:p>
          <a:p>
            <a:pPr lvl="1"/>
            <a:r>
              <a:rPr lang="en-US" dirty="0" smtClean="0"/>
              <a:t>Top 50 comments chosen based on number of likes</a:t>
            </a:r>
          </a:p>
          <a:p>
            <a:r>
              <a:rPr lang="en-US" dirty="0" smtClean="0"/>
              <a:t>For Italian: a corpus of six blog articles was extracted:</a:t>
            </a:r>
          </a:p>
          <a:p>
            <a:pPr lvl="1"/>
            <a:r>
              <a:rPr lang="en-US" dirty="0" smtClean="0"/>
              <a:t>Circa 40K words</a:t>
            </a:r>
          </a:p>
          <a:p>
            <a:pPr lvl="1"/>
            <a:r>
              <a:rPr lang="en-US" dirty="0" smtClean="0"/>
              <a:t>Pre-</a:t>
            </a:r>
            <a:r>
              <a:rPr lang="en-US" dirty="0" err="1" smtClean="0"/>
              <a:t>tokenised</a:t>
            </a:r>
            <a:r>
              <a:rPr lang="en-US" dirty="0" smtClean="0"/>
              <a:t> and Sentence split</a:t>
            </a:r>
          </a:p>
          <a:p>
            <a:pPr lvl="1"/>
            <a:r>
              <a:rPr lang="en-US" dirty="0" smtClean="0"/>
              <a:t>Top 50 comments</a:t>
            </a:r>
          </a:p>
        </p:txBody>
      </p:sp>
    </p:spTree>
    <p:extLst>
      <p:ext uri="{BB962C8B-B14F-4D97-AF65-F5344CB8AC3E}">
        <p14:creationId xmlns:p14="http://schemas.microsoft.com/office/powerpoint/2010/main" val="1807768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600200"/>
          </a:xfrm>
        </p:spPr>
        <p:txBody>
          <a:bodyPr/>
          <a:lstStyle/>
          <a:p>
            <a:r>
              <a:rPr lang="en-US" sz="3200" dirty="0"/>
              <a:t>Online Forum Summarization (</a:t>
            </a:r>
            <a:r>
              <a:rPr lang="en-US" sz="3200" dirty="0" err="1"/>
              <a:t>OnForumS</a:t>
            </a:r>
            <a:r>
              <a:rPr lang="en-US" sz="3200" dirty="0"/>
              <a:t>): </a:t>
            </a:r>
            <a:r>
              <a:rPr lang="en-US" sz="3200" dirty="0" smtClean="0"/>
              <a:t>Evaluation via Crowdsourcing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After defining the task, we ran an internal and crowdsourcing pre-pilot B to come up with an evaluation framework for the task.</a:t>
            </a:r>
          </a:p>
          <a:p>
            <a:pPr>
              <a:buNone/>
            </a:pPr>
            <a:endParaRPr lang="it-IT" dirty="0"/>
          </a:p>
          <a:p>
            <a:pPr>
              <a:buFont typeface="Arial" charset="0"/>
              <a:buChar char="•"/>
            </a:pPr>
            <a:r>
              <a:rPr lang="it-IT" dirty="0" smtClean="0"/>
              <a:t>Drafted a questionnaire and circulated it internally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Based on this, designed a crowdsourcing HIT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Ran a first iteration of the HIT on CrowdFlower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Analysed and improved on the HIT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Ran a second iteration of the HIT on CrowdFlower</a:t>
            </a:r>
          </a:p>
          <a:p>
            <a:pPr>
              <a:buFont typeface="Arial" charset="0"/>
              <a:buChar char="•"/>
            </a:pPr>
            <a:r>
              <a:rPr lang="it-IT" dirty="0" smtClean="0"/>
              <a:t>More fine-tuning of the HIT in </a:t>
            </a:r>
            <a:r>
              <a:rPr lang="it-IT" dirty="0" err="1" smtClean="0"/>
              <a:t>further</a:t>
            </a:r>
            <a:r>
              <a:rPr lang="it-IT" dirty="0" smtClean="0"/>
              <a:t> </a:t>
            </a:r>
            <a:r>
              <a:rPr lang="it-IT" dirty="0" err="1" smtClean="0"/>
              <a:t>iterations</a:t>
            </a:r>
            <a:endParaRPr lang="it-IT" dirty="0"/>
          </a:p>
          <a:p>
            <a:pPr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85896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6178</TotalTime>
  <Words>1911</Words>
  <Application>Microsoft Macintosh PowerPoint</Application>
  <PresentationFormat>On-screen Show (4:3)</PresentationFormat>
  <Paragraphs>420</Paragraphs>
  <Slides>24</Slides>
  <Notes>0</Notes>
  <HiddenSlides>11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Executive</vt:lpstr>
      <vt:lpstr>PowerPoint Presentation</vt:lpstr>
      <vt:lpstr>Outline</vt:lpstr>
      <vt:lpstr>MULTILING 2015 @ SIGDIAL’15</vt:lpstr>
      <vt:lpstr>Prequel: the SENSEI project…</vt:lpstr>
      <vt:lpstr>Online Forum Summarization (OnForumS): What to Summarize?</vt:lpstr>
      <vt:lpstr>Online Forum Summarization (OnForumS): Task Definition</vt:lpstr>
      <vt:lpstr>Online Forum Summarization (OnForumS): Internal Pre-pilot A</vt:lpstr>
      <vt:lpstr>Online Forum Summarization (OnForumS): DATA</vt:lpstr>
      <vt:lpstr>Online Forum Summarization (OnForumS): Evaluation via Crowdsourcing</vt:lpstr>
      <vt:lpstr>OnForums Crowdsourcing HIT: Annotation vs. Validation</vt:lpstr>
      <vt:lpstr>Online Forum Summarization (OnForumS): Crowdsourcing</vt:lpstr>
      <vt:lpstr>Online Forum Summarization (OnForumS): Crowdsourcing</vt:lpstr>
      <vt:lpstr>Briefly on CrowdFlower</vt:lpstr>
      <vt:lpstr>Briefly on CrowdFlower…</vt:lpstr>
      <vt:lpstr>Online Forum Summarization (OnForumS): Submissions</vt:lpstr>
      <vt:lpstr>Online Forum Summarization (OnForumS): Stratified Sample</vt:lpstr>
      <vt:lpstr>Online Forum Summarization (OnForumS): Evaluation (en)</vt:lpstr>
      <vt:lpstr>Online Forum Summarization (OnForumS): Evaluation (it)</vt:lpstr>
      <vt:lpstr>Online Forum Summarization (OnForumS): P/R/F1 Argument</vt:lpstr>
      <vt:lpstr>Online Forum Summarization (OnForumS): P/R/F1 Sentiment</vt:lpstr>
      <vt:lpstr>P/R Scatter Plots</vt:lpstr>
      <vt:lpstr>Conclusions OnForumS</vt:lpstr>
      <vt:lpstr>Conclusions OnForumS</vt:lpstr>
      <vt:lpstr>Online Forum Summarization (OnForumS): Creating Gold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suna</dc:creator>
  <cp:lastModifiedBy>Mijail Kabadjov</cp:lastModifiedBy>
  <cp:revision>158</cp:revision>
  <cp:lastPrinted>2015-09-01T14:26:55Z</cp:lastPrinted>
  <dcterms:created xsi:type="dcterms:W3CDTF">2014-11-06T13:14:47Z</dcterms:created>
  <dcterms:modified xsi:type="dcterms:W3CDTF">2015-09-03T09:52:15Z</dcterms:modified>
</cp:coreProperties>
</file>