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2" r:id="rId7"/>
    <p:sldId id="273" r:id="rId8"/>
    <p:sldId id="274" r:id="rId9"/>
    <p:sldId id="275" r:id="rId10"/>
    <p:sldId id="268" r:id="rId11"/>
    <p:sldId id="261" r:id="rId12"/>
    <p:sldId id="262" r:id="rId13"/>
    <p:sldId id="263" r:id="rId14"/>
    <p:sldId id="270" r:id="rId15"/>
    <p:sldId id="271" r:id="rId16"/>
    <p:sldId id="265" r:id="rId17"/>
    <p:sldId id="266" r:id="rId18"/>
    <p:sldId id="267" r:id="rId19"/>
    <p:sldId id="276" r:id="rId20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95" d="100"/>
          <a:sy n="95" d="100"/>
        </p:scale>
        <p:origin x="-124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6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6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י"ט/אלול/תשע"ה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י"ט/אלול/תשע"ה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י"ט/אלול/תשע"ה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י"ט/אלול/תשע"ה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י"ט/אלול/תשע"ה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י"ט/אלול/תשע"ה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י"ט/אלול/תשע"ה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י"ט/אלול/תשע"ה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י"ט/אלול/תשע"ה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י"ט/אלול/תשע"ה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ציור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י"ט/אלול/תשע"ה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438E1-117D-44FB-AC24-B79D899BA877}" type="datetimeFigureOut">
              <a:rPr lang="he-IL" smtClean="0"/>
              <a:pPr/>
              <a:t>י"ט/אלול/תשע"ה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5.png"/><Relationship Id="rId4" Type="http://schemas.openxmlformats.org/officeDocument/2006/relationships/image" Target="../media/image2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7" Type="http://schemas.openxmlformats.org/officeDocument/2006/relationships/image" Target="../media/image2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6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2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2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jpeg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8.bin"/><Relationship Id="rId3" Type="http://schemas.openxmlformats.org/officeDocument/2006/relationships/image" Target="../media/image7.jpeg"/><Relationship Id="rId21" Type="http://schemas.openxmlformats.org/officeDocument/2006/relationships/image" Target="../media/image16.wmf"/><Relationship Id="rId7" Type="http://schemas.openxmlformats.org/officeDocument/2006/relationships/image" Target="../media/image9.jpeg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jpeg"/><Relationship Id="rId11" Type="http://schemas.openxmlformats.org/officeDocument/2006/relationships/image" Target="../media/image11.wmf"/><Relationship Id="rId5" Type="http://schemas.openxmlformats.org/officeDocument/2006/relationships/image" Target="../media/image6.wmf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5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jpeg"/><Relationship Id="rId5" Type="http://schemas.openxmlformats.org/officeDocument/2006/relationships/image" Target="../media/image6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jpeg"/><Relationship Id="rId5" Type="http://schemas.openxmlformats.org/officeDocument/2006/relationships/image" Target="../media/image6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21.wmf"/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jpeg"/><Relationship Id="rId11" Type="http://schemas.openxmlformats.org/officeDocument/2006/relationships/image" Target="../media/image20.wmf"/><Relationship Id="rId5" Type="http://schemas.openxmlformats.org/officeDocument/2006/relationships/image" Target="../media/image6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Multilingual Summarization with Polytope Model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Marina </a:t>
            </a:r>
            <a:r>
              <a:rPr lang="en-US" dirty="0" err="1" smtClean="0"/>
              <a:t>Litvak</a:t>
            </a:r>
            <a:r>
              <a:rPr lang="en-US" dirty="0" smtClean="0"/>
              <a:t> and Natalia </a:t>
            </a:r>
            <a:r>
              <a:rPr lang="en-US" dirty="0" err="1" smtClean="0"/>
              <a:t>Vanetik</a:t>
            </a:r>
            <a:endParaRPr lang="en-US" dirty="0" smtClean="0"/>
          </a:p>
          <a:p>
            <a:r>
              <a:rPr lang="en-US" sz="2600" dirty="0" err="1" smtClean="0"/>
              <a:t>Shamoon</a:t>
            </a:r>
            <a:r>
              <a:rPr lang="en-US" sz="2600" dirty="0" smtClean="0"/>
              <a:t> College of Engineering</a:t>
            </a:r>
            <a:endParaRPr lang="en-US" sz="2600" dirty="0" smtClean="0"/>
          </a:p>
          <a:p>
            <a:r>
              <a:rPr lang="en-US" sz="2600" dirty="0" smtClean="0"/>
              <a:t>Israel</a:t>
            </a:r>
            <a:endParaRPr lang="en-US" sz="2600" dirty="0" smtClean="0"/>
          </a:p>
          <a:p>
            <a:r>
              <a:rPr lang="en-US" sz="2400" dirty="0" smtClean="0"/>
              <a:t>September 2015</a:t>
            </a:r>
            <a:endParaRPr lang="he-IL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04664"/>
            <a:ext cx="1578099" cy="1578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8" name="Picture 2" descr="logo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862" y="429098"/>
            <a:ext cx="1590826" cy="1222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 functions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 smtClean="0"/>
              <a:t>How </a:t>
            </a:r>
            <a:r>
              <a:rPr lang="en-US" sz="2400" dirty="0" smtClean="0"/>
              <a:t>to choose an objective function?</a:t>
            </a:r>
          </a:p>
          <a:p>
            <a:pPr lvl="1" algn="l" rtl="0"/>
            <a:r>
              <a:rPr lang="en-US" sz="2000" dirty="0"/>
              <a:t>m</a:t>
            </a:r>
            <a:r>
              <a:rPr lang="en-US" sz="2000" dirty="0" smtClean="0"/>
              <a:t>aximize </a:t>
            </a:r>
            <a:r>
              <a:rPr lang="en-US" sz="2000" dirty="0" smtClean="0"/>
              <a:t>information coverage</a:t>
            </a:r>
          </a:p>
          <a:p>
            <a:pPr lvl="1" algn="l" rtl="0"/>
            <a:r>
              <a:rPr lang="en-US" sz="2000" dirty="0"/>
              <a:t>m</a:t>
            </a:r>
            <a:r>
              <a:rPr lang="en-US" sz="2000" dirty="0" smtClean="0"/>
              <a:t>ore </a:t>
            </a:r>
            <a:r>
              <a:rPr lang="en-US" sz="2000" dirty="0" smtClean="0"/>
              <a:t>than one option exists</a:t>
            </a:r>
          </a:p>
          <a:p>
            <a:pPr lvl="1" algn="l" rtl="0"/>
            <a:r>
              <a:rPr lang="en-US" sz="2000" dirty="0"/>
              <a:t>w</a:t>
            </a:r>
            <a:r>
              <a:rPr lang="en-US" sz="2000" dirty="0" smtClean="0"/>
              <a:t>e </a:t>
            </a:r>
            <a:r>
              <a:rPr lang="en-US" sz="2000" dirty="0" smtClean="0"/>
              <a:t>do not know which function is </a:t>
            </a:r>
          </a:p>
          <a:p>
            <a:pPr lvl="1" algn="l" rtl="0">
              <a:buNone/>
            </a:pPr>
            <a:r>
              <a:rPr lang="en-US" sz="2000" dirty="0" smtClean="0"/>
              <a:t>	optimized by human brain</a:t>
            </a:r>
            <a:r>
              <a:rPr lang="en-US" sz="2000" dirty="0" smtClean="0"/>
              <a:t>…</a:t>
            </a:r>
          </a:p>
          <a:p>
            <a:pPr lvl="1" algn="l" rtl="0">
              <a:buNone/>
            </a:pPr>
            <a:endParaRPr lang="en-US" sz="2000" dirty="0" smtClean="0"/>
          </a:p>
          <a:p>
            <a:pPr algn="l" rtl="0"/>
            <a:r>
              <a:rPr lang="en-US" sz="2400" dirty="0" smtClean="0"/>
              <a:t>Advantages</a:t>
            </a:r>
            <a:endParaRPr lang="en-US" sz="2400" dirty="0"/>
          </a:p>
          <a:p>
            <a:pPr lvl="1" algn="l" rtl="0"/>
            <a:r>
              <a:rPr lang="en-US" sz="2000" dirty="0" smtClean="0"/>
              <a:t>polynomial </a:t>
            </a:r>
            <a:r>
              <a:rPr lang="en-US" sz="2000" dirty="0"/>
              <a:t>in theory</a:t>
            </a:r>
          </a:p>
          <a:p>
            <a:pPr lvl="1" algn="l" rtl="0"/>
            <a:r>
              <a:rPr lang="en-US" sz="2000" dirty="0" smtClean="0"/>
              <a:t>very </a:t>
            </a:r>
            <a:r>
              <a:rPr lang="en-US" sz="2000" dirty="0"/>
              <a:t>fast in practice</a:t>
            </a:r>
          </a:p>
          <a:p>
            <a:pPr lvl="1" algn="l" rtl="0">
              <a:buNone/>
            </a:pPr>
            <a:endParaRPr lang="en-US" sz="2000" dirty="0" smtClean="0"/>
          </a:p>
          <a:p>
            <a:pPr algn="l" rtl="0"/>
            <a:endParaRPr lang="en-US" sz="2800" dirty="0" smtClean="0"/>
          </a:p>
          <a:p>
            <a:pPr algn="l" rtl="0"/>
            <a:endParaRPr lang="en-US" dirty="0" smtClean="0"/>
          </a:p>
          <a:p>
            <a:pPr algn="l" rtl="0"/>
            <a:endParaRPr lang="he-IL" dirty="0"/>
          </a:p>
        </p:txBody>
      </p:sp>
      <p:pic>
        <p:nvPicPr>
          <p:cNvPr id="2560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653136"/>
            <a:ext cx="1617901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5508104" y="5085184"/>
            <a:ext cx="400754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5400" b="1" dirty="0" smtClean="0"/>
              <a:t>?</a:t>
            </a:r>
            <a:endParaRPr lang="he-IL" sz="5400" b="1" dirty="0"/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5072421" y="1772816"/>
            <a:ext cx="4183733" cy="1637229"/>
            <a:chOff x="11941656" y="18811755"/>
            <a:chExt cx="6480150" cy="2709899"/>
          </a:xfrm>
        </p:grpSpPr>
        <p:pic>
          <p:nvPicPr>
            <p:cNvPr id="8" name="Picture 7" descr="polytope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90019" y="19234801"/>
              <a:ext cx="2286853" cy="22868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9" name="Straight Connector 8"/>
            <p:cNvCxnSpPr/>
            <p:nvPr/>
          </p:nvCxnSpPr>
          <p:spPr>
            <a:xfrm flipV="1">
              <a:off x="11941656" y="20739409"/>
              <a:ext cx="1351619" cy="622281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13321026" y="20124159"/>
              <a:ext cx="1341825" cy="615249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V="1">
              <a:off x="14662851" y="19505394"/>
              <a:ext cx="1256940" cy="61876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/>
            <p:nvPr/>
          </p:nvSpPr>
          <p:spPr>
            <a:xfrm>
              <a:off x="14422889" y="20110097"/>
              <a:ext cx="215475" cy="21621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00050" indent="5715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801688" indent="112713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203325" indent="168275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604963" indent="223838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e-IL"/>
            </a:p>
          </p:txBody>
        </p:sp>
        <p:sp>
          <p:nvSpPr>
            <p:cNvPr id="13" name="TextBox 65"/>
            <p:cNvSpPr txBox="1"/>
            <p:nvPr/>
          </p:nvSpPr>
          <p:spPr>
            <a:xfrm>
              <a:off x="15157464" y="18811755"/>
              <a:ext cx="834743" cy="662252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Helvetica" pitchFamily="124" charset="0"/>
                  <a:ea typeface="MS PGothic" pitchFamily="34" charset="-128"/>
                  <a:cs typeface="+mn-cs"/>
                </a:defRPr>
              </a:lvl1pPr>
              <a:lvl2pPr marL="400050" indent="5715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Helvetica" pitchFamily="124" charset="0"/>
                  <a:ea typeface="MS PGothic" pitchFamily="34" charset="-128"/>
                  <a:cs typeface="+mn-cs"/>
                </a:defRPr>
              </a:lvl2pPr>
              <a:lvl3pPr marL="801688" indent="112713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Helvetica" pitchFamily="124" charset="0"/>
                  <a:ea typeface="MS PGothic" pitchFamily="34" charset="-128"/>
                  <a:cs typeface="+mn-cs"/>
                </a:defRPr>
              </a:lvl3pPr>
              <a:lvl4pPr marL="1203325" indent="168275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Helvetica" pitchFamily="124" charset="0"/>
                  <a:ea typeface="MS PGothic" pitchFamily="34" charset="-128"/>
                  <a:cs typeface="+mn-cs"/>
                </a:defRPr>
              </a:lvl4pPr>
              <a:lvl5pPr marL="1604963" indent="223838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Helvetica" pitchFamily="124" charset="0"/>
                  <a:ea typeface="MS PGothic" pitchFamily="34" charset="-128"/>
                  <a:cs typeface="+mn-cs"/>
                </a:defRPr>
              </a:lvl5pPr>
              <a:lvl6pPr marL="22860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Helvetica" pitchFamily="124" charset="0"/>
                  <a:ea typeface="MS PGothic" pitchFamily="34" charset="-128"/>
                  <a:cs typeface="+mn-cs"/>
                </a:defRPr>
              </a:lvl6pPr>
              <a:lvl7pPr marL="27432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Helvetica" pitchFamily="124" charset="0"/>
                  <a:ea typeface="MS PGothic" pitchFamily="34" charset="-128"/>
                  <a:cs typeface="+mn-cs"/>
                </a:defRPr>
              </a:lvl7pPr>
              <a:lvl8pPr marL="32004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Helvetica" pitchFamily="124" charset="0"/>
                  <a:ea typeface="MS PGothic" pitchFamily="34" charset="-128"/>
                  <a:cs typeface="+mn-cs"/>
                </a:defRPr>
              </a:lvl8pPr>
              <a:lvl9pPr marL="36576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Helvetica" pitchFamily="124" charset="0"/>
                  <a:ea typeface="MS PGothic" pitchFamily="34" charset="-128"/>
                  <a:cs typeface="+mn-cs"/>
                </a:defRPr>
              </a:lvl9pPr>
            </a:lstStyle>
            <a:p>
              <a:pPr>
                <a:defRPr/>
              </a:pPr>
              <a:r>
                <a:rPr lang="en-US" sz="1800" dirty="0">
                  <a:latin typeface="Times New Roman" pitchFamily="18" charset="0"/>
                  <a:cs typeface="Times New Roman" pitchFamily="18" charset="0"/>
                </a:rPr>
                <a:t>f(x</a:t>
              </a:r>
              <a:r>
                <a:rPr lang="en-US" sz="2000" dirty="0">
                  <a:solidFill>
                    <a:schemeClr val="accent5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lang="he-IL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</a:endParaRPr>
            </a:p>
          </p:txBody>
        </p:sp>
        <p:sp>
          <p:nvSpPr>
            <p:cNvPr id="14" name="TextBox 66"/>
            <p:cNvSpPr txBox="1">
              <a:spLocks noChangeArrowheads="1"/>
            </p:cNvSpPr>
            <p:nvPr/>
          </p:nvSpPr>
          <p:spPr bwMode="auto">
            <a:xfrm>
              <a:off x="15076872" y="20212694"/>
              <a:ext cx="3344934" cy="1069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Helvetica" pitchFamily="124" charset="0"/>
                  <a:ea typeface="MS PGothic" pitchFamily="34" charset="-128"/>
                  <a:cs typeface="+mn-cs"/>
                </a:defRPr>
              </a:lvl1pPr>
              <a:lvl2pPr marL="400050" indent="57150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Helvetica" pitchFamily="124" charset="0"/>
                  <a:ea typeface="MS PGothic" pitchFamily="34" charset="-128"/>
                  <a:cs typeface="+mn-cs"/>
                </a:defRPr>
              </a:lvl2pPr>
              <a:lvl3pPr marL="801688" indent="112713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Helvetica" pitchFamily="124" charset="0"/>
                  <a:ea typeface="MS PGothic" pitchFamily="34" charset="-128"/>
                  <a:cs typeface="+mn-cs"/>
                </a:defRPr>
              </a:lvl3pPr>
              <a:lvl4pPr marL="1203325" indent="168275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Helvetica" pitchFamily="124" charset="0"/>
                  <a:ea typeface="MS PGothic" pitchFamily="34" charset="-128"/>
                  <a:cs typeface="+mn-cs"/>
                </a:defRPr>
              </a:lvl4pPr>
              <a:lvl5pPr marL="1604963" indent="223838" algn="l" rtl="0" fontAlgn="base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Helvetica" pitchFamily="124" charset="0"/>
                  <a:ea typeface="MS PGothic" pitchFamily="34" charset="-128"/>
                  <a:cs typeface="+mn-cs"/>
                </a:defRPr>
              </a:lvl5pPr>
              <a:lvl6pPr marL="22860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Helvetica" pitchFamily="124" charset="0"/>
                  <a:ea typeface="MS PGothic" pitchFamily="34" charset="-128"/>
                  <a:cs typeface="+mn-cs"/>
                </a:defRPr>
              </a:lvl6pPr>
              <a:lvl7pPr marL="27432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Helvetica" pitchFamily="124" charset="0"/>
                  <a:ea typeface="MS PGothic" pitchFamily="34" charset="-128"/>
                  <a:cs typeface="+mn-cs"/>
                </a:defRPr>
              </a:lvl7pPr>
              <a:lvl8pPr marL="32004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Helvetica" pitchFamily="124" charset="0"/>
                  <a:ea typeface="MS PGothic" pitchFamily="34" charset="-128"/>
                  <a:cs typeface="+mn-cs"/>
                </a:defRPr>
              </a:lvl8pPr>
              <a:lvl9pPr marL="36576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Helvetica" pitchFamily="124" charset="0"/>
                  <a:ea typeface="MS PGothic" pitchFamily="34" charset="-128"/>
                  <a:cs typeface="+mn-cs"/>
                </a:defRPr>
              </a:lvl9pPr>
            </a:lstStyle>
            <a:p>
              <a:r>
                <a:rPr lang="en-US" altLang="en-US" sz="1800" dirty="0">
                  <a:latin typeface="Times New Roman" pitchFamily="18" charset="0"/>
                  <a:cs typeface="Times New Roman" pitchFamily="18" charset="0"/>
                </a:rPr>
                <a:t>Point of optimum on </a:t>
              </a:r>
              <a:endParaRPr lang="en-US" altLang="en-US" sz="1800" dirty="0" smtClean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altLang="en-US" sz="1800" dirty="0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altLang="en-US" sz="1800" dirty="0" smtClean="0">
                  <a:latin typeface="Times New Roman" pitchFamily="18" charset="0"/>
                  <a:cs typeface="Times New Roman" pitchFamily="18" charset="0"/>
                </a:rPr>
                <a:t>he polytope</a:t>
              </a:r>
              <a:endParaRPr lang="he-IL" altLang="en-US" sz="1800" dirty="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</a:t>
            </a:r>
            <a:r>
              <a:rPr lang="en-US" dirty="0" smtClean="0"/>
              <a:t> </a:t>
            </a:r>
            <a:r>
              <a:rPr lang="en-US" dirty="0" smtClean="0"/>
              <a:t>#1: Maximal Relevance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400" dirty="0" smtClean="0">
                <a:solidFill>
                  <a:schemeClr val="tx2"/>
                </a:solidFill>
              </a:rPr>
              <a:t>Goal</a:t>
            </a:r>
            <a:r>
              <a:rPr lang="en-US" sz="2400" dirty="0" smtClean="0"/>
              <a:t>: maximize relevance of chosen sentences while minimizing their pairwise </a:t>
            </a:r>
            <a:r>
              <a:rPr lang="en-US" sz="2400" dirty="0" smtClean="0"/>
              <a:t>redundancy</a:t>
            </a:r>
            <a:endParaRPr lang="en-US" sz="2400" dirty="0" smtClean="0"/>
          </a:p>
          <a:p>
            <a:pPr algn="l" rtl="0"/>
            <a:r>
              <a:rPr lang="en-US" sz="2400" dirty="0" smtClean="0">
                <a:solidFill>
                  <a:schemeClr val="tx2"/>
                </a:solidFill>
              </a:rPr>
              <a:t>Relevance measure</a:t>
            </a:r>
            <a:r>
              <a:rPr lang="en-US" sz="2400" dirty="0" smtClean="0"/>
              <a:t>: cosine similarity to the text</a:t>
            </a:r>
          </a:p>
          <a:p>
            <a:pPr algn="l" rtl="0"/>
            <a:r>
              <a:rPr lang="en-US" sz="2400" dirty="0" smtClean="0">
                <a:solidFill>
                  <a:schemeClr val="tx2"/>
                </a:solidFill>
              </a:rPr>
              <a:t>Redundancy measure</a:t>
            </a:r>
            <a:r>
              <a:rPr lang="en-US" sz="2400" dirty="0" smtClean="0"/>
              <a:t>: cosine similarity between pair of sentences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Example</a:t>
            </a:r>
            <a:r>
              <a:rPr lang="en-US" sz="2400" dirty="0" smtClean="0"/>
              <a:t>:</a:t>
            </a:r>
          </a:p>
          <a:p>
            <a:pPr algn="l" rtl="0"/>
            <a:endParaRPr lang="he-IL" dirty="0"/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499050"/>
              </p:ext>
            </p:extLst>
          </p:nvPr>
        </p:nvGraphicFramePr>
        <p:xfrm>
          <a:off x="1908175" y="4538663"/>
          <a:ext cx="5318125" cy="182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3" name="משוואה" r:id="rId3" imgW="2425680" imgH="990360" progId="Equation.3">
                  <p:embed/>
                </p:oleObj>
              </mc:Choice>
              <mc:Fallback>
                <p:oleObj name="משוואה" r:id="rId3" imgW="2425680" imgH="9903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4538663"/>
                        <a:ext cx="5318125" cy="1820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" name="AutoShape 4" descr="תוצאת תמונה עבור ‪cosine similarity‬‏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92280" y="3789040"/>
            <a:ext cx="1512168" cy="1209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</a:t>
            </a:r>
            <a:r>
              <a:rPr lang="en-US" dirty="0" smtClean="0"/>
              <a:t> </a:t>
            </a:r>
            <a:r>
              <a:rPr lang="en-US" dirty="0" smtClean="0"/>
              <a:t>#2: Sum of Bigrams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 smtClean="0">
                <a:solidFill>
                  <a:schemeClr val="tx2"/>
                </a:solidFill>
              </a:rPr>
              <a:t>Goal</a:t>
            </a:r>
            <a:r>
              <a:rPr lang="en-US" sz="2400" dirty="0" smtClean="0"/>
              <a:t>: maximize bigram coverage</a:t>
            </a:r>
          </a:p>
          <a:p>
            <a:pPr algn="l" rtl="0"/>
            <a:r>
              <a:rPr lang="en-US" sz="2400" dirty="0" smtClean="0">
                <a:solidFill>
                  <a:schemeClr val="tx2"/>
                </a:solidFill>
              </a:rPr>
              <a:t>Bigram </a:t>
            </a:r>
            <a:r>
              <a:rPr lang="en-US" sz="2400" dirty="0" smtClean="0"/>
              <a:t>= pair of consecutive terms</a:t>
            </a:r>
          </a:p>
          <a:p>
            <a:pPr algn="l" rtl="0">
              <a:buNone/>
            </a:pPr>
            <a:endParaRPr lang="en-US" sz="2800" dirty="0" smtClean="0"/>
          </a:p>
          <a:p>
            <a:pPr algn="l" rtl="0"/>
            <a:endParaRPr lang="en-US" sz="2800" dirty="0" smtClean="0">
              <a:solidFill>
                <a:schemeClr val="tx2"/>
              </a:solidFill>
            </a:endParaRPr>
          </a:p>
          <a:p>
            <a:pPr algn="l" rtl="0"/>
            <a:endParaRPr lang="en-US" sz="2400" dirty="0" smtClean="0">
              <a:solidFill>
                <a:schemeClr val="tx2"/>
              </a:solidFill>
            </a:endParaRPr>
          </a:p>
          <a:p>
            <a:pPr algn="l" rtl="0"/>
            <a:endParaRPr lang="en-US" sz="2400" dirty="0" smtClean="0">
              <a:solidFill>
                <a:schemeClr val="tx2"/>
              </a:solidFill>
            </a:endParaRPr>
          </a:p>
          <a:p>
            <a:pPr algn="l" rtl="0"/>
            <a:r>
              <a:rPr lang="en-US" sz="2400" dirty="0" smtClean="0">
                <a:solidFill>
                  <a:schemeClr val="tx2"/>
                </a:solidFill>
              </a:rPr>
              <a:t>Weight </a:t>
            </a:r>
            <a:r>
              <a:rPr lang="en-US" sz="2400" dirty="0" smtClean="0">
                <a:solidFill>
                  <a:schemeClr val="tx2"/>
                </a:solidFill>
              </a:rPr>
              <a:t>of bigram = </a:t>
            </a:r>
            <a:r>
              <a:rPr lang="en-US" sz="2400" dirty="0" smtClean="0"/>
              <a:t># of its appearances in the text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Example</a:t>
            </a:r>
            <a:r>
              <a:rPr lang="en-US" sz="2800" dirty="0" smtClean="0"/>
              <a:t>:</a:t>
            </a:r>
          </a:p>
          <a:p>
            <a:pPr lvl="1" algn="l" rtl="0">
              <a:buNone/>
            </a:pPr>
            <a:endParaRPr lang="he-IL" sz="2400" dirty="0" smtClean="0"/>
          </a:p>
          <a:p>
            <a:pPr algn="l" rtl="0"/>
            <a:endParaRPr lang="he-IL" sz="28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203575" y="2589213"/>
          <a:ext cx="2592388" cy="166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3" name="משוואה" r:id="rId3" imgW="1218960" imgH="990360" progId="Equation.3">
                  <p:embed/>
                </p:oleObj>
              </mc:Choice>
              <mc:Fallback>
                <p:oleObj name="משוואה" r:id="rId3" imgW="1218960" imgH="99036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2589213"/>
                        <a:ext cx="2592388" cy="166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5914470"/>
              </p:ext>
            </p:extLst>
          </p:nvPr>
        </p:nvGraphicFramePr>
        <p:xfrm>
          <a:off x="3275856" y="5301208"/>
          <a:ext cx="2623148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4" name="משוואה" r:id="rId5" imgW="1295280" imgH="355320" progId="Equation.3">
                  <p:embed/>
                </p:oleObj>
              </mc:Choice>
              <mc:Fallback>
                <p:oleObj name="משוואה" r:id="rId5" imgW="1295280" imgH="3553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5301208"/>
                        <a:ext cx="2623148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00192" y="1412776"/>
            <a:ext cx="2658333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#3</a:t>
            </a:r>
            <a:r>
              <a:rPr lang="en-US" dirty="0" smtClean="0"/>
              <a:t>: </a:t>
            </a:r>
            <a:r>
              <a:rPr lang="en-US" dirty="0" smtClean="0"/>
              <a:t>Frequent </a:t>
            </a:r>
            <a:r>
              <a:rPr lang="en-US" dirty="0" err="1" smtClean="0"/>
              <a:t>Itemsets</a:t>
            </a:r>
            <a:r>
              <a:rPr lang="en-US" dirty="0" smtClean="0"/>
              <a:t> 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400" dirty="0" smtClean="0">
                <a:solidFill>
                  <a:schemeClr val="tx2"/>
                </a:solidFill>
              </a:rPr>
              <a:t>Goal</a:t>
            </a:r>
            <a:r>
              <a:rPr lang="en-US" sz="2400" dirty="0" smtClean="0"/>
              <a:t>: maximize relevance of chosen sentences while minimizing their pairwise </a:t>
            </a:r>
            <a:r>
              <a:rPr lang="en-US" sz="2400" dirty="0" smtClean="0"/>
              <a:t>redundancy</a:t>
            </a:r>
            <a:endParaRPr lang="en-US" sz="2400" dirty="0" smtClean="0"/>
          </a:p>
          <a:p>
            <a:pPr algn="l" rtl="0"/>
            <a:r>
              <a:rPr lang="en-US" sz="2400" dirty="0" smtClean="0">
                <a:solidFill>
                  <a:schemeClr val="accent2"/>
                </a:solidFill>
              </a:rPr>
              <a:t>Relevance measure</a:t>
            </a:r>
            <a:r>
              <a:rPr lang="en-US" sz="2400" dirty="0" smtClean="0"/>
              <a:t>: coverage of frequent </a:t>
            </a:r>
            <a:r>
              <a:rPr lang="en-US" sz="2400" dirty="0" err="1" smtClean="0"/>
              <a:t>itemsets</a:t>
            </a:r>
            <a:endParaRPr lang="en-US" sz="2400" dirty="0" smtClean="0"/>
          </a:p>
          <a:p>
            <a:pPr algn="l" rtl="0"/>
            <a:r>
              <a:rPr lang="en-US" sz="2400" dirty="0" smtClean="0">
                <a:solidFill>
                  <a:schemeClr val="tx2"/>
                </a:solidFill>
              </a:rPr>
              <a:t>Redundancy measure</a:t>
            </a:r>
            <a:r>
              <a:rPr lang="en-US" sz="2400" dirty="0" smtClean="0"/>
              <a:t>: cosine similarity between pair of sentences</a:t>
            </a:r>
          </a:p>
          <a:p>
            <a:pPr algn="l" rtl="0"/>
            <a:endParaRPr lang="he-IL" dirty="0"/>
          </a:p>
        </p:txBody>
      </p:sp>
      <p:pic>
        <p:nvPicPr>
          <p:cNvPr id="5" name="Picture 4" descr="http://lig-membres.imag.fr/termier/img/pmLattic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6" r="2136"/>
          <a:stretch>
            <a:fillRect/>
          </a:stretch>
        </p:blipFill>
        <p:spPr bwMode="auto">
          <a:xfrm>
            <a:off x="3563888" y="3424760"/>
            <a:ext cx="4966649" cy="3038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2276872"/>
            <a:ext cx="3048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#3 (2)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 smtClean="0"/>
              <a:t>Sentences = </a:t>
            </a:r>
            <a:r>
              <a:rPr lang="en-US" sz="2400" dirty="0" smtClean="0">
                <a:solidFill>
                  <a:schemeClr val="tx2"/>
                </a:solidFill>
              </a:rPr>
              <a:t>transactions</a:t>
            </a:r>
            <a:r>
              <a:rPr lang="en-US" sz="2400" dirty="0" smtClean="0"/>
              <a:t>, terms = </a:t>
            </a:r>
            <a:r>
              <a:rPr lang="en-US" sz="2400" dirty="0" smtClean="0">
                <a:solidFill>
                  <a:schemeClr val="tx2"/>
                </a:solidFill>
              </a:rPr>
              <a:t>items</a:t>
            </a:r>
          </a:p>
          <a:p>
            <a:pPr algn="l" rtl="0"/>
            <a:r>
              <a:rPr lang="en-US" sz="2400" dirty="0" smtClean="0"/>
              <a:t>Text = </a:t>
            </a:r>
            <a:r>
              <a:rPr lang="en-US" sz="2400" dirty="0" smtClean="0">
                <a:solidFill>
                  <a:schemeClr val="tx2"/>
                </a:solidFill>
              </a:rPr>
              <a:t>transactional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database</a:t>
            </a:r>
          </a:p>
          <a:p>
            <a:pPr algn="l" rtl="0"/>
            <a:r>
              <a:rPr lang="en-US" sz="2400" dirty="0" smtClean="0"/>
              <a:t>0 &lt; </a:t>
            </a:r>
            <a:r>
              <a:rPr lang="en-US" sz="2400" dirty="0" smtClean="0">
                <a:solidFill>
                  <a:schemeClr val="tx2"/>
                </a:solidFill>
              </a:rPr>
              <a:t>Support </a:t>
            </a:r>
            <a:r>
              <a:rPr lang="en-US" sz="2400" dirty="0" smtClean="0"/>
              <a:t>&lt; 1   </a:t>
            </a:r>
            <a:endParaRPr lang="en-US" sz="2400" dirty="0" smtClean="0"/>
          </a:p>
          <a:p>
            <a:pPr algn="l" rtl="0"/>
            <a:r>
              <a:rPr lang="en-US" sz="2400" dirty="0" err="1" smtClean="0">
                <a:solidFill>
                  <a:schemeClr val="tx2"/>
                </a:solidFill>
              </a:rPr>
              <a:t>Itemset</a:t>
            </a:r>
            <a:r>
              <a:rPr lang="en-US" sz="2400" dirty="0" smtClean="0"/>
              <a:t> = {set of terms}</a:t>
            </a:r>
          </a:p>
          <a:p>
            <a:pPr algn="l" rtl="0"/>
            <a:endParaRPr lang="en-US" sz="2400" dirty="0" smtClean="0"/>
          </a:p>
          <a:p>
            <a:pPr algn="l" rtl="0"/>
            <a:endParaRPr lang="en-US" sz="2400" dirty="0" smtClean="0"/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>
                <a:solidFill>
                  <a:schemeClr val="tx2"/>
                </a:solidFill>
              </a:rPr>
              <a:t>Frequent </a:t>
            </a:r>
            <a:r>
              <a:rPr lang="en-US" sz="2400" dirty="0" err="1" smtClean="0">
                <a:solidFill>
                  <a:schemeClr val="tx2"/>
                </a:solidFill>
              </a:rPr>
              <a:t>itemset</a:t>
            </a:r>
            <a:r>
              <a:rPr lang="en-US" sz="2400" dirty="0" smtClean="0"/>
              <a:t> = Support(</a:t>
            </a:r>
            <a:r>
              <a:rPr lang="en-US" sz="2400" dirty="0" err="1" smtClean="0"/>
              <a:t>Itemset</a:t>
            </a:r>
            <a:r>
              <a:rPr lang="en-US" sz="2400" dirty="0" smtClean="0"/>
              <a:t>)&gt;=Support</a:t>
            </a:r>
          </a:p>
          <a:p>
            <a:pPr algn="l" rtl="0"/>
            <a:endParaRPr lang="en-US" sz="2800" dirty="0" smtClean="0"/>
          </a:p>
          <a:p>
            <a:pPr algn="l" rtl="0"/>
            <a:endParaRPr lang="en-US" sz="2800" dirty="0" smtClean="0"/>
          </a:p>
          <a:p>
            <a:pPr algn="l" rtl="0"/>
            <a:endParaRPr lang="he-IL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337337"/>
              </p:ext>
            </p:extLst>
          </p:nvPr>
        </p:nvGraphicFramePr>
        <p:xfrm>
          <a:off x="755575" y="3717032"/>
          <a:ext cx="6552729" cy="7193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6" name="משוואה" r:id="rId4" imgW="3263760" imgH="393480" progId="Equation.3">
                  <p:embed/>
                </p:oleObj>
              </mc:Choice>
              <mc:Fallback>
                <p:oleObj name="משוואה" r:id="rId4" imgW="326376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5" y="3717032"/>
                        <a:ext cx="6552729" cy="7193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 smtClean="0"/>
              <a:t>Finding  frequent </a:t>
            </a:r>
            <a:r>
              <a:rPr lang="en-US" sz="2400" dirty="0" err="1" smtClean="0"/>
              <a:t>itemsets</a:t>
            </a:r>
            <a:r>
              <a:rPr lang="en-US" sz="2400" dirty="0" smtClean="0"/>
              <a:t> – many algorithms (</a:t>
            </a:r>
            <a:r>
              <a:rPr lang="en-US" sz="2400" dirty="0" err="1" smtClean="0"/>
              <a:t>Apriori</a:t>
            </a:r>
            <a:r>
              <a:rPr lang="en-US" sz="2400" dirty="0" smtClean="0"/>
              <a:t>, </a:t>
            </a:r>
            <a:r>
              <a:rPr lang="en-US" sz="2400" dirty="0" err="1" smtClean="0"/>
              <a:t>Apriori</a:t>
            </a:r>
            <a:r>
              <a:rPr lang="en-US" sz="2400" dirty="0" smtClean="0"/>
              <a:t>-TID, </a:t>
            </a:r>
            <a:r>
              <a:rPr lang="en-US" sz="2400" dirty="0" err="1" smtClean="0"/>
              <a:t>FPGrowth</a:t>
            </a:r>
            <a:r>
              <a:rPr lang="en-US" sz="2400" dirty="0" smtClean="0"/>
              <a:t>, …)</a:t>
            </a:r>
          </a:p>
          <a:p>
            <a:pPr algn="l" rtl="0"/>
            <a:r>
              <a:rPr lang="en-US" sz="2400" dirty="0" smtClean="0"/>
              <a:t>Frequent </a:t>
            </a:r>
            <a:r>
              <a:rPr lang="en-US" sz="2400" dirty="0" err="1" smtClean="0"/>
              <a:t>itemsets</a:t>
            </a:r>
            <a:r>
              <a:rPr lang="en-US" sz="2400" dirty="0" smtClean="0"/>
              <a:t> = generalization of n-grams, n=1,2,3,…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Example</a:t>
            </a:r>
            <a:r>
              <a:rPr lang="en-US" sz="2400" dirty="0" smtClean="0"/>
              <a:t>:</a:t>
            </a:r>
          </a:p>
          <a:p>
            <a:pPr algn="l" rtl="0"/>
            <a:endParaRPr lang="en-US" sz="2400" dirty="0" smtClean="0"/>
          </a:p>
          <a:p>
            <a:pPr algn="l" rtl="0"/>
            <a:endParaRPr lang="en-US" sz="2400" dirty="0" smtClean="0"/>
          </a:p>
          <a:p>
            <a:pPr algn="l" rtl="0"/>
            <a:endParaRPr lang="en-US" sz="2400" dirty="0" smtClean="0"/>
          </a:p>
          <a:p>
            <a:pPr algn="l" rtl="0"/>
            <a:endParaRPr lang="en-US" sz="2400" dirty="0" smtClean="0"/>
          </a:p>
          <a:p>
            <a:pPr algn="l" rtl="0"/>
            <a:endParaRPr lang="en-US" sz="2400" dirty="0" smtClean="0"/>
          </a:p>
          <a:p>
            <a:pPr algn="l" rtl="0"/>
            <a:endParaRPr lang="he-IL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#3 (3)</a:t>
            </a:r>
            <a:endParaRPr lang="he-IL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1690278"/>
              </p:ext>
            </p:extLst>
          </p:nvPr>
        </p:nvGraphicFramePr>
        <p:xfrm>
          <a:off x="1784350" y="4437063"/>
          <a:ext cx="5286375" cy="133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60" name="משוואה" r:id="rId3" imgW="2374560" imgH="634680" progId="Equation.3">
                  <p:embed/>
                </p:oleObj>
              </mc:Choice>
              <mc:Fallback>
                <p:oleObj name="משוואה" r:id="rId3" imgW="2374560" imgH="6346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4437063"/>
                        <a:ext cx="5286375" cy="13350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ROUGE-1 - English</a:t>
            </a:r>
            <a:endParaRPr lang="he-IL" dirty="0"/>
          </a:p>
        </p:txBody>
      </p:sp>
      <p:pic>
        <p:nvPicPr>
          <p:cNvPr id="8" name="Content Placeholder 7" descr="results-English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2996952"/>
            <a:ext cx="6875792" cy="3140634"/>
          </a:xfrm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939800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611560" y="171134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indent="-457200" algn="l" rtl="0">
              <a:defRPr/>
            </a:pPr>
            <a:r>
              <a:rPr lang="en-US" sz="2400" b="1" dirty="0" smtClean="0"/>
              <a:t>MSS</a:t>
            </a:r>
            <a:r>
              <a:rPr lang="en-US" sz="2400" dirty="0" smtClean="0"/>
              <a:t>:  </a:t>
            </a:r>
            <a:r>
              <a:rPr lang="en-US" sz="2400" b="1" i="1" dirty="0"/>
              <a:t>4</a:t>
            </a:r>
            <a:r>
              <a:rPr lang="en-US" sz="2400" b="1" i="1" baseline="30000" dirty="0" smtClean="0"/>
              <a:t>th</a:t>
            </a:r>
            <a:r>
              <a:rPr lang="en-US" sz="2400" dirty="0" smtClean="0"/>
              <a:t> rank out of 9 participants</a:t>
            </a:r>
          </a:p>
          <a:p>
            <a:pPr marL="800100" indent="-457200" algn="l" rtl="0">
              <a:defRPr/>
            </a:pPr>
            <a:r>
              <a:rPr lang="en-US" sz="2400" b="1" dirty="0" smtClean="0"/>
              <a:t>MMS</a:t>
            </a:r>
            <a:r>
              <a:rPr lang="en-US" sz="2400" dirty="0" smtClean="0"/>
              <a:t>: </a:t>
            </a:r>
            <a:r>
              <a:rPr lang="en-US" sz="2400" b="1" i="1" dirty="0" smtClean="0"/>
              <a:t>4</a:t>
            </a:r>
            <a:r>
              <a:rPr lang="en-US" sz="2400" b="1" i="1" baseline="30000" dirty="0" smtClean="0"/>
              <a:t>th</a:t>
            </a:r>
            <a:r>
              <a:rPr lang="en-US" sz="2400" dirty="0" smtClean="0"/>
              <a:t> rank out of 9 participants</a:t>
            </a:r>
          </a:p>
          <a:p>
            <a:pPr algn="l" rtl="0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7504" y="4355812"/>
            <a:ext cx="12907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Function #3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ROUGE-1 - Hebrew</a:t>
            </a:r>
            <a:endParaRPr lang="he-IL" dirty="0"/>
          </a:p>
        </p:txBody>
      </p:sp>
      <p:pic>
        <p:nvPicPr>
          <p:cNvPr id="6" name="Content Placeholder 5" descr="results-Hebrew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3212976"/>
            <a:ext cx="6624736" cy="2320682"/>
          </a:xfrm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939800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indent="-457200" algn="l" rtl="0">
              <a:defRPr/>
            </a:pPr>
            <a:r>
              <a:rPr lang="en-US" sz="2400" b="1" dirty="0" smtClean="0"/>
              <a:t>MSS</a:t>
            </a:r>
            <a:r>
              <a:rPr lang="en-US" sz="2400" dirty="0" smtClean="0"/>
              <a:t>: only </a:t>
            </a:r>
            <a:r>
              <a:rPr lang="en-US" sz="2400" b="1" i="1" dirty="0" smtClean="0"/>
              <a:t>3</a:t>
            </a:r>
            <a:r>
              <a:rPr lang="en-US" sz="2400" b="1" i="1" baseline="30000" dirty="0" smtClean="0"/>
              <a:t>rd</a:t>
            </a:r>
            <a:r>
              <a:rPr lang="en-US" sz="2400" b="1" i="1" dirty="0" smtClean="0"/>
              <a:t> </a:t>
            </a:r>
            <a:r>
              <a:rPr lang="en-US" sz="2400" dirty="0" smtClean="0"/>
              <a:t> rank out of 7 participants</a:t>
            </a:r>
          </a:p>
          <a:p>
            <a:pPr marL="800100" indent="-457200" algn="l" rtl="0">
              <a:defRPr/>
            </a:pPr>
            <a:r>
              <a:rPr lang="en-US" sz="2400" b="1" dirty="0" smtClean="0"/>
              <a:t>MMS</a:t>
            </a:r>
            <a:r>
              <a:rPr lang="en-US" sz="2400" dirty="0" smtClean="0"/>
              <a:t>: </a:t>
            </a:r>
            <a:r>
              <a:rPr lang="en-US" sz="2400" b="1" i="1" dirty="0" smtClean="0"/>
              <a:t>3</a:t>
            </a:r>
            <a:r>
              <a:rPr lang="en-US" sz="2400" b="1" i="1" baseline="30000" dirty="0" smtClean="0"/>
              <a:t>rd</a:t>
            </a:r>
            <a:r>
              <a:rPr lang="en-US" sz="2400" dirty="0" smtClean="0"/>
              <a:t> place out of 9 participants</a:t>
            </a:r>
          </a:p>
          <a:p>
            <a:pPr algn="l" rtl="0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7504" y="4077072"/>
            <a:ext cx="12907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Function #1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ROUGE-1 - Arabic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00100" indent="-457200" algn="l" rtl="0">
              <a:defRPr/>
            </a:pPr>
            <a:r>
              <a:rPr lang="en-US" sz="2400" b="1" dirty="0"/>
              <a:t>MSS</a:t>
            </a:r>
            <a:r>
              <a:rPr lang="en-US" sz="2400" dirty="0"/>
              <a:t>: only </a:t>
            </a:r>
            <a:r>
              <a:rPr lang="en-US" sz="2400" b="1" i="1" dirty="0" smtClean="0"/>
              <a:t>5</a:t>
            </a:r>
            <a:r>
              <a:rPr lang="en-US" sz="2400" b="1" i="1" baseline="30000" dirty="0" smtClean="0"/>
              <a:t>th</a:t>
            </a:r>
            <a:r>
              <a:rPr lang="en-US" sz="2400" dirty="0" smtClean="0"/>
              <a:t> rank </a:t>
            </a:r>
            <a:r>
              <a:rPr lang="en-US" sz="2400" dirty="0"/>
              <a:t>out of 7 </a:t>
            </a:r>
            <a:r>
              <a:rPr lang="en-US" sz="2400" dirty="0"/>
              <a:t>participants</a:t>
            </a:r>
          </a:p>
          <a:p>
            <a:pPr marL="800100" indent="-457200" algn="l" rtl="0">
              <a:defRPr/>
            </a:pPr>
            <a:r>
              <a:rPr lang="en-US" sz="2400" b="1" dirty="0"/>
              <a:t>MMS</a:t>
            </a:r>
            <a:r>
              <a:rPr lang="en-US" sz="2400" dirty="0"/>
              <a:t>: </a:t>
            </a:r>
            <a:r>
              <a:rPr lang="en-US" sz="2400" b="1" i="1" dirty="0" smtClean="0"/>
              <a:t>4</a:t>
            </a:r>
            <a:r>
              <a:rPr lang="en-US" sz="2400" b="1" i="1" baseline="30000" dirty="0" smtClean="0"/>
              <a:t>th</a:t>
            </a:r>
            <a:r>
              <a:rPr lang="en-US" sz="2400" dirty="0" smtClean="0"/>
              <a:t> </a:t>
            </a:r>
            <a:r>
              <a:rPr lang="en-US" sz="2400" dirty="0"/>
              <a:t>place out of 9 </a:t>
            </a:r>
            <a:r>
              <a:rPr lang="en-US" sz="2400" dirty="0" smtClean="0"/>
              <a:t>participants;  </a:t>
            </a:r>
          </a:p>
          <a:p>
            <a:pPr indent="0" algn="l" rtl="0">
              <a:buNone/>
              <a:defRPr/>
            </a:pPr>
            <a:r>
              <a:rPr lang="en-US" sz="2400" dirty="0"/>
              <a:t>	</a:t>
            </a:r>
            <a:r>
              <a:rPr lang="en-US" sz="2400" dirty="0" smtClean="0"/>
              <a:t>          the </a:t>
            </a:r>
            <a:r>
              <a:rPr lang="en-US" sz="2400" dirty="0"/>
              <a:t>highest recall </a:t>
            </a:r>
          </a:p>
          <a:p>
            <a:pPr algn="l" rtl="0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356992"/>
            <a:ext cx="6480720" cy="22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939800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4643844"/>
            <a:ext cx="12907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Function #1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http://rlv.zcache.com/grumpy_cat_poster_i_love_math_it_makes_people_cry-r91cc8357f25340ff8fef39c8418b3bf8_wvt_8byvr_5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4624"/>
            <a:ext cx="3240359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6000" dirty="0" smtClean="0"/>
          </a:p>
          <a:p>
            <a:pPr marL="0" indent="0" algn="ctr">
              <a:buNone/>
            </a:pPr>
            <a:endParaRPr lang="en-US" sz="6000" dirty="0" smtClean="0"/>
          </a:p>
          <a:p>
            <a:pPr marL="0" indent="0" algn="ctr">
              <a:buNone/>
            </a:pPr>
            <a:r>
              <a:rPr lang="en-US" sz="6000" dirty="0" smtClean="0"/>
              <a:t>Thank you!</a:t>
            </a:r>
            <a:endParaRPr lang="en-US" sz="6000" dirty="0"/>
          </a:p>
          <a:p>
            <a:pPr marL="0" indent="0" algn="ctr">
              <a:buNone/>
            </a:pPr>
            <a:r>
              <a:rPr lang="en-US" sz="6000" dirty="0" smtClean="0"/>
              <a:t>Questions???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17779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MultiLing</a:t>
            </a:r>
            <a:r>
              <a:rPr lang="en-US" dirty="0" smtClean="0"/>
              <a:t> 2015 Tasks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800" b="1" dirty="0" smtClean="0"/>
              <a:t>Multilingual Multi-document Summarization</a:t>
            </a:r>
            <a:r>
              <a:rPr lang="en-US" sz="2800" dirty="0" smtClean="0"/>
              <a:t> (</a:t>
            </a:r>
            <a:r>
              <a:rPr lang="en-US" sz="2800" dirty="0" smtClean="0">
                <a:solidFill>
                  <a:schemeClr val="tx2"/>
                </a:solidFill>
              </a:rPr>
              <a:t>MMS</a:t>
            </a:r>
            <a:r>
              <a:rPr lang="en-US" sz="2800" dirty="0" smtClean="0"/>
              <a:t>)</a:t>
            </a:r>
          </a:p>
          <a:p>
            <a:pPr algn="l" rtl="0"/>
            <a:r>
              <a:rPr lang="en-US" sz="2800" b="1" dirty="0" smtClean="0"/>
              <a:t>Multilingual Single-document Summarization </a:t>
            </a:r>
            <a:r>
              <a:rPr lang="en-US" sz="2800" dirty="0" smtClean="0"/>
              <a:t>(</a:t>
            </a:r>
            <a:r>
              <a:rPr lang="en-US" sz="2800" dirty="0" smtClean="0">
                <a:solidFill>
                  <a:schemeClr val="tx2"/>
                </a:solidFill>
              </a:rPr>
              <a:t>MSS</a:t>
            </a:r>
            <a:r>
              <a:rPr lang="en-US" sz="2800" dirty="0" smtClean="0"/>
              <a:t>)</a:t>
            </a:r>
          </a:p>
          <a:p>
            <a:pPr algn="l" rtl="0"/>
            <a:r>
              <a:rPr lang="en-US" sz="2800" dirty="0" smtClean="0"/>
              <a:t>Online Forum Summarization (</a:t>
            </a:r>
            <a:r>
              <a:rPr lang="en-US" sz="2800" dirty="0" err="1" smtClean="0">
                <a:solidFill>
                  <a:schemeClr val="tx2"/>
                </a:solidFill>
              </a:rPr>
              <a:t>OnForumS</a:t>
            </a:r>
            <a:r>
              <a:rPr lang="en-US" sz="2800" dirty="0" smtClean="0"/>
              <a:t>)</a:t>
            </a:r>
          </a:p>
          <a:p>
            <a:pPr algn="l" rtl="0"/>
            <a:r>
              <a:rPr lang="en-US" sz="2800" dirty="0" smtClean="0"/>
              <a:t>Call Centre Conversation Summarization (</a:t>
            </a:r>
            <a:r>
              <a:rPr lang="en-US" sz="2800" dirty="0" smtClean="0">
                <a:solidFill>
                  <a:schemeClr val="tx2"/>
                </a:solidFill>
              </a:rPr>
              <a:t>CCCS</a:t>
            </a:r>
            <a:r>
              <a:rPr lang="en-US" sz="2800" dirty="0" smtClean="0"/>
              <a:t>)</a:t>
            </a:r>
          </a:p>
          <a:p>
            <a:pPr algn="l" rtl="0"/>
            <a:r>
              <a:rPr lang="en-US" sz="2800" dirty="0" smtClean="0"/>
              <a:t>38 languages</a:t>
            </a:r>
          </a:p>
          <a:p>
            <a:pPr algn="l" rtl="0"/>
            <a:r>
              <a:rPr lang="en-US" sz="2800" dirty="0" smtClean="0"/>
              <a:t>Texts up to 100Kb</a:t>
            </a:r>
          </a:p>
          <a:p>
            <a:pPr algn="l" rtl="0"/>
            <a:endParaRPr lang="he-IL" sz="2800" dirty="0" smtClean="0"/>
          </a:p>
        </p:txBody>
      </p:sp>
      <p:pic>
        <p:nvPicPr>
          <p:cNvPr id="4" name="Picture 3" descr="multilingu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3861048"/>
            <a:ext cx="2880320" cy="26351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system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i="1" dirty="0" smtClean="0"/>
              <a:t>Extractive</a:t>
            </a:r>
            <a:r>
              <a:rPr lang="en-US" dirty="0" smtClean="0"/>
              <a:t> summarization</a:t>
            </a:r>
          </a:p>
          <a:p>
            <a:pPr algn="l" rtl="0"/>
            <a:r>
              <a:rPr lang="en-US" i="1" dirty="0" smtClean="0"/>
              <a:t>Unsupervised</a:t>
            </a:r>
          </a:p>
          <a:p>
            <a:pPr algn="l" rtl="0"/>
            <a:r>
              <a:rPr lang="en-US" dirty="0" smtClean="0"/>
              <a:t>Based on the </a:t>
            </a:r>
            <a:r>
              <a:rPr lang="en-US" b="1" i="1" dirty="0" smtClean="0"/>
              <a:t>polytope model</a:t>
            </a:r>
          </a:p>
          <a:p>
            <a:pPr algn="l" rtl="0"/>
            <a:r>
              <a:rPr lang="en-US" dirty="0" smtClean="0"/>
              <a:t>Uses </a:t>
            </a:r>
            <a:r>
              <a:rPr lang="en-US" i="1" dirty="0" smtClean="0"/>
              <a:t>LP</a:t>
            </a:r>
            <a:r>
              <a:rPr lang="en-US" dirty="0" smtClean="0"/>
              <a:t> over </a:t>
            </a:r>
            <a:r>
              <a:rPr lang="en-US" dirty="0" err="1" smtClean="0"/>
              <a:t>rationals</a:t>
            </a:r>
            <a:endParaRPr lang="en-US" dirty="0" smtClean="0"/>
          </a:p>
          <a:p>
            <a:pPr algn="l" rtl="0"/>
            <a:r>
              <a:rPr lang="en-US" dirty="0" smtClean="0"/>
              <a:t>Uses three </a:t>
            </a:r>
            <a:r>
              <a:rPr lang="en-US" dirty="0" smtClean="0"/>
              <a:t>different </a:t>
            </a:r>
            <a:r>
              <a:rPr lang="en-US" i="1" dirty="0" smtClean="0"/>
              <a:t>objective </a:t>
            </a:r>
            <a:r>
              <a:rPr lang="en-US" i="1" dirty="0" smtClean="0"/>
              <a:t>functions</a:t>
            </a:r>
            <a:endParaRPr lang="en-US" i="1" dirty="0" smtClean="0"/>
          </a:p>
        </p:txBody>
      </p:sp>
      <p:pic>
        <p:nvPicPr>
          <p:cNvPr id="4" name="Picture 3" descr="l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1484784"/>
            <a:ext cx="2171700" cy="2105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preprocessing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 smtClean="0">
                <a:solidFill>
                  <a:schemeClr val="tx2"/>
                </a:solidFill>
              </a:rPr>
              <a:t>English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tx2"/>
                </a:solidFill>
              </a:rPr>
              <a:t>Hebrew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tx2"/>
                </a:solidFill>
              </a:rPr>
              <a:t>Arabic </a:t>
            </a:r>
            <a:r>
              <a:rPr lang="en-US" dirty="0" smtClean="0"/>
              <a:t>languages</a:t>
            </a:r>
            <a:endParaRPr lang="en-US" dirty="0" smtClean="0">
              <a:solidFill>
                <a:schemeClr val="tx2"/>
              </a:solidFill>
            </a:endParaRPr>
          </a:p>
          <a:p>
            <a:pPr algn="l" rtl="0"/>
            <a:r>
              <a:rPr lang="en-US" dirty="0" smtClean="0"/>
              <a:t>Preprocessing steps</a:t>
            </a:r>
          </a:p>
          <a:p>
            <a:pPr lvl="1" algn="l" rtl="0"/>
            <a:r>
              <a:rPr lang="en-US" dirty="0" smtClean="0"/>
              <a:t>Sentence splitting</a:t>
            </a:r>
          </a:p>
          <a:p>
            <a:pPr lvl="1" algn="l" rtl="0"/>
            <a:r>
              <a:rPr lang="en-US" dirty="0" smtClean="0"/>
              <a:t>Tokenization</a:t>
            </a:r>
          </a:p>
          <a:p>
            <a:pPr lvl="1" algn="l" rtl="0"/>
            <a:r>
              <a:rPr lang="en-US" dirty="0" smtClean="0"/>
              <a:t>Stemming</a:t>
            </a:r>
          </a:p>
          <a:p>
            <a:pPr lvl="2" algn="l" rtl="0"/>
            <a:r>
              <a:rPr lang="en-US" dirty="0" smtClean="0"/>
              <a:t>English: </a:t>
            </a:r>
            <a:r>
              <a:rPr lang="en-US" dirty="0" err="1" smtClean="0"/>
              <a:t>PorterStemmer</a:t>
            </a:r>
            <a:endParaRPr lang="en-US" dirty="0" smtClean="0"/>
          </a:p>
          <a:p>
            <a:pPr lvl="2" algn="l" rtl="0"/>
            <a:r>
              <a:rPr lang="en-US" dirty="0" smtClean="0"/>
              <a:t>Hebrew, Arabic: cross-correlation</a:t>
            </a:r>
          </a:p>
          <a:p>
            <a:pPr lvl="1" algn="l" rtl="0"/>
            <a:r>
              <a:rPr lang="en-US" dirty="0" smtClean="0"/>
              <a:t>Stop word removal</a:t>
            </a:r>
          </a:p>
          <a:p>
            <a:pPr lvl="1" algn="l" rtl="0"/>
            <a:r>
              <a:rPr lang="en-US" dirty="0" smtClean="0"/>
              <a:t>Terms </a:t>
            </a:r>
            <a:r>
              <a:rPr lang="en-US" dirty="0" smtClean="0"/>
              <a:t>= </a:t>
            </a:r>
            <a:r>
              <a:rPr lang="en-US" dirty="0" smtClean="0"/>
              <a:t>stemmed tokens</a:t>
            </a:r>
            <a:endParaRPr lang="he-IL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50059" y="4077072"/>
            <a:ext cx="2555183" cy="2206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Polytope model 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400" dirty="0" smtClean="0"/>
              <a:t>Term appearances = variables </a:t>
            </a:r>
          </a:p>
          <a:p>
            <a:pPr algn="l" rtl="0"/>
            <a:endParaRPr lang="en-US" sz="2400" dirty="0" smtClean="0"/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Sentence = linear inequality = hyperplane</a:t>
            </a:r>
          </a:p>
          <a:p>
            <a:pPr algn="l" rtl="0"/>
            <a:endParaRPr lang="en-US" sz="2400" dirty="0" smtClean="0"/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Text = hyperplane intersection = polytope</a:t>
            </a:r>
          </a:p>
          <a:p>
            <a:pPr algn="l" rtl="0"/>
            <a:endParaRPr lang="en-US" sz="2400" dirty="0" smtClean="0"/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Polytope facets = possible summaries</a:t>
            </a:r>
          </a:p>
          <a:p>
            <a:pPr algn="l" rtl="0"/>
            <a:endParaRPr lang="en-US" sz="2800" dirty="0" smtClean="0"/>
          </a:p>
          <a:p>
            <a:pPr algn="l" rtl="0"/>
            <a:endParaRPr lang="en-US" dirty="0" smtClean="0"/>
          </a:p>
          <a:p>
            <a:pPr algn="l" rtl="0"/>
            <a:endParaRPr lang="he-IL" dirty="0"/>
          </a:p>
        </p:txBody>
      </p:sp>
      <p:pic>
        <p:nvPicPr>
          <p:cNvPr id="4" name="Picture 3" descr="polytop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4221088"/>
            <a:ext cx="1008112" cy="1008112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876256" y="1268760"/>
          <a:ext cx="1512647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9" name="משוואה" r:id="rId4" imgW="660240" imgH="241200" progId="Equation.3">
                  <p:embed/>
                </p:oleObj>
              </mc:Choice>
              <mc:Fallback>
                <p:oleObj name="משוואה" r:id="rId4" imgW="66024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1268760"/>
                        <a:ext cx="1512647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6" name="Picture 4" descr="תוצאת תמונה עבור ‪hyperplane‬‏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60232" y="2348880"/>
            <a:ext cx="1925547" cy="1368152"/>
          </a:xfrm>
          <a:prstGeom prst="rect">
            <a:avLst/>
          </a:prstGeom>
          <a:noFill/>
        </p:spPr>
      </p:pic>
      <p:pic>
        <p:nvPicPr>
          <p:cNvPr id="3078" name="Picture 6" descr="תוצאת תמונה עבור ‪facets‬‏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88224" y="5661248"/>
            <a:ext cx="2137057" cy="1196752"/>
          </a:xfrm>
          <a:prstGeom prst="rect">
            <a:avLst/>
          </a:prstGeom>
          <a:noFill/>
        </p:spPr>
      </p:pic>
      <p:sp>
        <p:nvSpPr>
          <p:cNvPr id="8" name="Down Arrow 7"/>
          <p:cNvSpPr/>
          <p:nvPr/>
        </p:nvSpPr>
        <p:spPr>
          <a:xfrm>
            <a:off x="7560332" y="1916832"/>
            <a:ext cx="144016" cy="432048"/>
          </a:xfrm>
          <a:prstGeom prst="down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Down Arrow 8"/>
          <p:cNvSpPr/>
          <p:nvPr/>
        </p:nvSpPr>
        <p:spPr>
          <a:xfrm>
            <a:off x="7560332" y="3717032"/>
            <a:ext cx="144016" cy="432048"/>
          </a:xfrm>
          <a:prstGeom prst="down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Down Arrow 9"/>
          <p:cNvSpPr/>
          <p:nvPr/>
        </p:nvSpPr>
        <p:spPr>
          <a:xfrm>
            <a:off x="7560332" y="5445224"/>
            <a:ext cx="144016" cy="432048"/>
          </a:xfrm>
          <a:prstGeom prst="down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1: variables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400" dirty="0" smtClean="0"/>
              <a:t>Express </a:t>
            </a:r>
            <a:r>
              <a:rPr lang="en-US" sz="2400" dirty="0"/>
              <a:t>t</a:t>
            </a:r>
            <a:r>
              <a:rPr lang="en-US" sz="2400" dirty="0" smtClean="0"/>
              <a:t>erm </a:t>
            </a:r>
            <a:r>
              <a:rPr lang="en-US" sz="2400" dirty="0" smtClean="0"/>
              <a:t>appearances </a:t>
            </a:r>
            <a:r>
              <a:rPr lang="en-US" sz="2400" dirty="0" smtClean="0"/>
              <a:t>as </a:t>
            </a:r>
            <a:r>
              <a:rPr lang="en-US" sz="2400" dirty="0" smtClean="0"/>
              <a:t>variables </a:t>
            </a:r>
          </a:p>
          <a:p>
            <a:pPr lvl="1" algn="l" rtl="0">
              <a:defRPr/>
            </a:pPr>
            <a:r>
              <a:rPr lang="en-US" sz="2000" dirty="0"/>
              <a:t>variables are </a:t>
            </a:r>
            <a:r>
              <a:rPr lang="en-US" sz="2000" i="1" dirty="0"/>
              <a:t>0-1</a:t>
            </a:r>
            <a:r>
              <a:rPr lang="en-US" sz="2000" dirty="0"/>
              <a:t> bounded</a:t>
            </a:r>
          </a:p>
          <a:p>
            <a:pPr lvl="1" algn="l" rtl="0">
              <a:defRPr/>
            </a:pPr>
            <a:r>
              <a:rPr lang="en-US" sz="2000" i="1" dirty="0" smtClean="0"/>
              <a:t>0</a:t>
            </a:r>
            <a:r>
              <a:rPr lang="en-US" sz="2000" dirty="0" smtClean="0"/>
              <a:t> </a:t>
            </a:r>
            <a:r>
              <a:rPr lang="en-US" sz="2000" dirty="0"/>
              <a:t>means the word is not chosen</a:t>
            </a:r>
          </a:p>
          <a:p>
            <a:pPr lvl="1" algn="l" rtl="0">
              <a:defRPr/>
            </a:pPr>
            <a:r>
              <a:rPr lang="en-US" sz="2000" i="1" dirty="0" smtClean="0"/>
              <a:t>1</a:t>
            </a:r>
            <a:r>
              <a:rPr lang="en-US" sz="2000" dirty="0" smtClean="0"/>
              <a:t> </a:t>
            </a:r>
            <a:r>
              <a:rPr lang="en-US" sz="2000" dirty="0"/>
              <a:t>means </a:t>
            </a:r>
            <a:r>
              <a:rPr lang="en-US" sz="2000" dirty="0" smtClean="0"/>
              <a:t>the </a:t>
            </a:r>
            <a:r>
              <a:rPr lang="en-US" sz="2000" dirty="0"/>
              <a:t>word is chosen </a:t>
            </a:r>
            <a:endParaRPr lang="en-US" sz="2000" dirty="0"/>
          </a:p>
          <a:p>
            <a:pPr algn="l" rtl="0">
              <a:buNone/>
            </a:pPr>
            <a:r>
              <a:rPr lang="en-US" sz="2400" dirty="0" smtClean="0"/>
              <a:t>Text</a:t>
            </a:r>
          </a:p>
          <a:p>
            <a:pPr lvl="1" algn="l" rtl="0">
              <a:buNone/>
            </a:pPr>
            <a:r>
              <a:rPr lang="en-US" sz="1800" i="1" dirty="0" smtClean="0">
                <a:solidFill>
                  <a:schemeClr val="tx2"/>
                </a:solidFill>
              </a:rPr>
              <a:t>If </a:t>
            </a:r>
            <a:r>
              <a:rPr lang="en-US" sz="1800" i="1" dirty="0">
                <a:solidFill>
                  <a:schemeClr val="tx2"/>
                </a:solidFill>
              </a:rPr>
              <a:t>man could be crossed with the cat it would improve man, </a:t>
            </a:r>
            <a:endParaRPr lang="en-US" sz="1800" i="1" dirty="0" smtClean="0">
              <a:solidFill>
                <a:schemeClr val="tx2"/>
              </a:solidFill>
            </a:endParaRPr>
          </a:p>
          <a:p>
            <a:pPr lvl="1" algn="l" rtl="0">
              <a:buNone/>
            </a:pPr>
            <a:r>
              <a:rPr lang="en-US" sz="1800" i="1" dirty="0" smtClean="0">
                <a:solidFill>
                  <a:schemeClr val="tx2"/>
                </a:solidFill>
              </a:rPr>
              <a:t>but </a:t>
            </a:r>
            <a:r>
              <a:rPr lang="en-US" sz="1800" i="1" dirty="0">
                <a:solidFill>
                  <a:schemeClr val="tx2"/>
                </a:solidFill>
              </a:rPr>
              <a:t>it would </a:t>
            </a:r>
            <a:r>
              <a:rPr lang="en-US" sz="1800" i="1" dirty="0" smtClean="0">
                <a:solidFill>
                  <a:schemeClr val="tx2"/>
                </a:solidFill>
              </a:rPr>
              <a:t>deteriorate </a:t>
            </a:r>
            <a:r>
              <a:rPr lang="en-US" sz="1800" i="1" dirty="0">
                <a:solidFill>
                  <a:schemeClr val="tx2"/>
                </a:solidFill>
              </a:rPr>
              <a:t>the cat.</a:t>
            </a:r>
          </a:p>
          <a:p>
            <a:pPr algn="l" rtl="0">
              <a:buNone/>
            </a:pPr>
            <a:r>
              <a:rPr lang="en-US" sz="2400" dirty="0"/>
              <a:t>T</a:t>
            </a:r>
            <a:r>
              <a:rPr lang="en-US" sz="2400" dirty="0" smtClean="0"/>
              <a:t>erm </a:t>
            </a:r>
            <a:r>
              <a:rPr lang="en-US" sz="2400" dirty="0"/>
              <a:t>appearance </a:t>
            </a:r>
            <a:r>
              <a:rPr lang="en-US" sz="2400" dirty="0" smtClean="0"/>
              <a:t>variables after preprocessing</a:t>
            </a:r>
            <a:endParaRPr lang="en-US" sz="2400" dirty="0"/>
          </a:p>
          <a:p>
            <a:pPr algn="l" rtl="0">
              <a:buNone/>
            </a:pPr>
            <a:r>
              <a:rPr lang="en-US" sz="2400" dirty="0"/>
              <a:t>              </a:t>
            </a:r>
          </a:p>
          <a:p>
            <a:pPr algn="l" rtl="0">
              <a:buNone/>
            </a:pPr>
            <a:r>
              <a:rPr lang="en-US" sz="2400" dirty="0"/>
              <a:t>	</a:t>
            </a:r>
            <a:r>
              <a:rPr lang="en-US" sz="1800" i="1" dirty="0">
                <a:solidFill>
                  <a:schemeClr val="tx2"/>
                </a:solidFill>
              </a:rPr>
              <a:t>man </a:t>
            </a:r>
            <a:r>
              <a:rPr lang="en-US" sz="1800" i="1" dirty="0">
                <a:solidFill>
                  <a:schemeClr val="tx2"/>
                </a:solidFill>
              </a:rPr>
              <a:t>cross cat </a:t>
            </a:r>
            <a:r>
              <a:rPr lang="en-US" sz="1800" i="1" dirty="0" err="1">
                <a:solidFill>
                  <a:schemeClr val="tx2"/>
                </a:solidFill>
              </a:rPr>
              <a:t>improv</a:t>
            </a:r>
            <a:r>
              <a:rPr lang="en-US" sz="1800" i="1" dirty="0">
                <a:solidFill>
                  <a:schemeClr val="tx2"/>
                </a:solidFill>
              </a:rPr>
              <a:t> man </a:t>
            </a:r>
            <a:r>
              <a:rPr lang="en-US" sz="1800" i="1" dirty="0" err="1">
                <a:solidFill>
                  <a:schemeClr val="tx2"/>
                </a:solidFill>
              </a:rPr>
              <a:t>deterior</a:t>
            </a:r>
            <a:r>
              <a:rPr lang="en-US" sz="1800" i="1" dirty="0">
                <a:solidFill>
                  <a:schemeClr val="tx2"/>
                </a:solidFill>
              </a:rPr>
              <a:t> </a:t>
            </a:r>
            <a:r>
              <a:rPr lang="en-US" sz="1800" i="1" dirty="0" smtClean="0">
                <a:solidFill>
                  <a:schemeClr val="tx2"/>
                </a:solidFill>
              </a:rPr>
              <a:t>cat</a:t>
            </a:r>
            <a:endParaRPr lang="en-US" sz="1800" i="1" dirty="0">
              <a:solidFill>
                <a:schemeClr val="tx2"/>
              </a:solidFill>
            </a:endParaRP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en-US" dirty="0" smtClean="0"/>
          </a:p>
          <a:p>
            <a:pPr algn="l" rtl="0"/>
            <a:endParaRPr lang="he-IL" dirty="0"/>
          </a:p>
        </p:txBody>
      </p:sp>
      <p:pic>
        <p:nvPicPr>
          <p:cNvPr id="4" name="Picture 3" descr="polytop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4221088"/>
            <a:ext cx="1008112" cy="1008112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876256" y="1268760"/>
          <a:ext cx="1512647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26" name="משוואה" r:id="rId4" imgW="660240" imgH="241200" progId="Equation.3">
                  <p:embed/>
                </p:oleObj>
              </mc:Choice>
              <mc:Fallback>
                <p:oleObj name="משוואה" r:id="rId4" imgW="6602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1268760"/>
                        <a:ext cx="1512647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6" name="Picture 4" descr="תוצאת תמונה עבור ‪hyperplane‬‏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60232" y="2348880"/>
            <a:ext cx="1925547" cy="1368152"/>
          </a:xfrm>
          <a:prstGeom prst="rect">
            <a:avLst/>
          </a:prstGeom>
          <a:noFill/>
        </p:spPr>
      </p:pic>
      <p:pic>
        <p:nvPicPr>
          <p:cNvPr id="3078" name="Picture 6" descr="תוצאת תמונה עבור ‪facets‬‏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88224" y="5661248"/>
            <a:ext cx="2137057" cy="1196752"/>
          </a:xfrm>
          <a:prstGeom prst="rect">
            <a:avLst/>
          </a:prstGeom>
          <a:noFill/>
        </p:spPr>
      </p:pic>
      <p:sp>
        <p:nvSpPr>
          <p:cNvPr id="8" name="Down Arrow 7"/>
          <p:cNvSpPr/>
          <p:nvPr/>
        </p:nvSpPr>
        <p:spPr>
          <a:xfrm>
            <a:off x="7560332" y="1916832"/>
            <a:ext cx="144016" cy="432048"/>
          </a:xfrm>
          <a:prstGeom prst="down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Down Arrow 8"/>
          <p:cNvSpPr/>
          <p:nvPr/>
        </p:nvSpPr>
        <p:spPr>
          <a:xfrm>
            <a:off x="7560332" y="3717032"/>
            <a:ext cx="144016" cy="432048"/>
          </a:xfrm>
          <a:prstGeom prst="down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Down Arrow 9"/>
          <p:cNvSpPr/>
          <p:nvPr/>
        </p:nvSpPr>
        <p:spPr>
          <a:xfrm>
            <a:off x="7560332" y="5445224"/>
            <a:ext cx="144016" cy="432048"/>
          </a:xfrm>
          <a:prstGeom prst="down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Oval 5"/>
          <p:cNvSpPr/>
          <p:nvPr/>
        </p:nvSpPr>
        <p:spPr>
          <a:xfrm>
            <a:off x="6590480" y="1052736"/>
            <a:ext cx="2065049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034642"/>
              </p:ext>
            </p:extLst>
          </p:nvPr>
        </p:nvGraphicFramePr>
        <p:xfrm>
          <a:off x="899592" y="4725144"/>
          <a:ext cx="427038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27" name="משוואה" r:id="rId8" imgW="215713" imgH="241091" progId="Equation.3">
                  <p:embed/>
                </p:oleObj>
              </mc:Choice>
              <mc:Fallback>
                <p:oleObj name="משוואה" r:id="rId8" imgW="215713" imgH="241091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725144"/>
                        <a:ext cx="427038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3429691"/>
              </p:ext>
            </p:extLst>
          </p:nvPr>
        </p:nvGraphicFramePr>
        <p:xfrm>
          <a:off x="2987155" y="4725144"/>
          <a:ext cx="427037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28" name="משוואה" r:id="rId10" imgW="215713" imgH="241091" progId="Equation.3">
                  <p:embed/>
                </p:oleObj>
              </mc:Choice>
              <mc:Fallback>
                <p:oleObj name="משוואה" r:id="rId10" imgW="215713" imgH="24109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155" y="4725144"/>
                        <a:ext cx="427037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6760437"/>
              </p:ext>
            </p:extLst>
          </p:nvPr>
        </p:nvGraphicFramePr>
        <p:xfrm>
          <a:off x="1821930" y="4725144"/>
          <a:ext cx="452437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29" name="משוואה" r:id="rId12" imgW="228600" imgH="241300" progId="Equation.3">
                  <p:embed/>
                </p:oleObj>
              </mc:Choice>
              <mc:Fallback>
                <p:oleObj name="משוואה" r:id="rId12" imgW="228600" imgH="241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1930" y="4725144"/>
                        <a:ext cx="452437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1846999"/>
              </p:ext>
            </p:extLst>
          </p:nvPr>
        </p:nvGraphicFramePr>
        <p:xfrm>
          <a:off x="2326755" y="4725144"/>
          <a:ext cx="452437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30" name="משוואה" r:id="rId14" imgW="228600" imgH="241300" progId="Equation.3">
                  <p:embed/>
                </p:oleObj>
              </mc:Choice>
              <mc:Fallback>
                <p:oleObj name="משוואה" r:id="rId14" imgW="228600" imgH="241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755" y="4725144"/>
                        <a:ext cx="452437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8260308"/>
              </p:ext>
            </p:extLst>
          </p:nvPr>
        </p:nvGraphicFramePr>
        <p:xfrm>
          <a:off x="3550717" y="4725144"/>
          <a:ext cx="452438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31" name="משוואה" r:id="rId16" imgW="228600" imgH="241300" progId="Equation.3">
                  <p:embed/>
                </p:oleObj>
              </mc:Choice>
              <mc:Fallback>
                <p:oleObj name="משוואה" r:id="rId16" imgW="228600" imgH="241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0717" y="4725144"/>
                        <a:ext cx="452438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887660"/>
              </p:ext>
            </p:extLst>
          </p:nvPr>
        </p:nvGraphicFramePr>
        <p:xfrm>
          <a:off x="4126980" y="4725144"/>
          <a:ext cx="452437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32" name="משוואה" r:id="rId18" imgW="228600" imgH="241300" progId="Equation.3">
                  <p:embed/>
                </p:oleObj>
              </mc:Choice>
              <mc:Fallback>
                <p:oleObj name="משוואה" r:id="rId18" imgW="228600" imgH="2413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6980" y="4725144"/>
                        <a:ext cx="452437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996519"/>
              </p:ext>
            </p:extLst>
          </p:nvPr>
        </p:nvGraphicFramePr>
        <p:xfrm>
          <a:off x="1318692" y="4725144"/>
          <a:ext cx="452438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33" name="משוואה" r:id="rId20" imgW="228600" imgH="241300" progId="Equation.3">
                  <p:embed/>
                </p:oleObj>
              </mc:Choice>
              <mc:Fallback>
                <p:oleObj name="משוואה" r:id="rId20" imgW="228600" imgH="2413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8692" y="4725144"/>
                        <a:ext cx="452438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408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Step 2: sentences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59424"/>
          </a:xfrm>
        </p:spPr>
        <p:txBody>
          <a:bodyPr>
            <a:normAutofit lnSpcReduction="10000"/>
          </a:bodyPr>
          <a:lstStyle/>
          <a:p>
            <a:pPr marL="0" indent="0" algn="l" rtl="0">
              <a:buNone/>
            </a:pPr>
            <a:r>
              <a:rPr lang="en-US" sz="2400" dirty="0"/>
              <a:t>S</a:t>
            </a:r>
            <a:r>
              <a:rPr lang="en-US" sz="2400" dirty="0" smtClean="0"/>
              <a:t>entence </a:t>
            </a:r>
            <a:r>
              <a:rPr lang="en-US" sz="2400" dirty="0"/>
              <a:t>→</a:t>
            </a:r>
            <a:r>
              <a:rPr lang="en-US" sz="2400" dirty="0" smtClean="0"/>
              <a:t> </a:t>
            </a:r>
            <a:r>
              <a:rPr lang="en-US" sz="2400" dirty="0" smtClean="0"/>
              <a:t>linear inequality </a:t>
            </a:r>
            <a:r>
              <a:rPr lang="en-US" sz="2400" dirty="0" smtClean="0"/>
              <a:t>→ </a:t>
            </a:r>
            <a:r>
              <a:rPr lang="en-US" sz="2400" dirty="0" err="1" smtClean="0"/>
              <a:t>hyperplane</a:t>
            </a:r>
            <a:endParaRPr lang="en-US" sz="2400" dirty="0" smtClean="0"/>
          </a:p>
          <a:p>
            <a:pPr lvl="1" algn="l" rtl="0">
              <a:defRPr/>
            </a:pPr>
            <a:r>
              <a:rPr lang="en-US" sz="2000" dirty="0" err="1"/>
              <a:t>hyperplanes</a:t>
            </a:r>
            <a:r>
              <a:rPr lang="en-US" sz="2000" dirty="0"/>
              <a:t> intersect in multidimensional </a:t>
            </a:r>
            <a:r>
              <a:rPr lang="en-US" sz="2000" dirty="0" smtClean="0"/>
              <a:t>space</a:t>
            </a:r>
            <a:endParaRPr lang="en-US" sz="2000" dirty="0"/>
          </a:p>
          <a:p>
            <a:pPr lvl="1" algn="l" rtl="0">
              <a:defRPr/>
            </a:pPr>
            <a:r>
              <a:rPr lang="en-US" sz="2000" dirty="0" smtClean="0"/>
              <a:t>intersecting </a:t>
            </a:r>
            <a:r>
              <a:rPr lang="en-US" sz="2000" dirty="0" err="1"/>
              <a:t>hyperplanes</a:t>
            </a:r>
            <a:r>
              <a:rPr lang="en-US" sz="2000" dirty="0"/>
              <a:t> define a </a:t>
            </a:r>
            <a:r>
              <a:rPr lang="en-US" sz="2000" u="sng" dirty="0"/>
              <a:t>polyhedron</a:t>
            </a:r>
            <a:endParaRPr lang="en-US" sz="2000" u="sng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r>
              <a:rPr lang="en-US" sz="2400" dirty="0" smtClean="0"/>
              <a:t>Sentence as a linear inequality:</a:t>
            </a:r>
            <a:endParaRPr lang="en-US" sz="2400" dirty="0" smtClean="0"/>
          </a:p>
          <a:p>
            <a:pPr algn="l" rtl="0"/>
            <a:endParaRPr lang="en-US" sz="2400" dirty="0" smtClean="0"/>
          </a:p>
          <a:p>
            <a:pPr algn="l" rtl="0"/>
            <a:endParaRPr lang="en-US" sz="2800" dirty="0" smtClean="0"/>
          </a:p>
          <a:p>
            <a:pPr marL="400050" lvl="1" indent="0" algn="l" rtl="0">
              <a:buNone/>
            </a:pPr>
            <a:r>
              <a:rPr lang="en-US" sz="1800" i="1" dirty="0">
                <a:solidFill>
                  <a:schemeClr val="tx2"/>
                </a:solidFill>
              </a:rPr>
              <a:t> </a:t>
            </a:r>
            <a:r>
              <a:rPr lang="en-US" sz="1800" i="1" dirty="0" smtClean="0">
                <a:solidFill>
                  <a:schemeClr val="tx2"/>
                </a:solidFill>
              </a:rPr>
              <a:t>        </a:t>
            </a:r>
          </a:p>
          <a:p>
            <a:pPr marL="400050" lvl="1" indent="0" algn="l" rtl="0">
              <a:buNone/>
            </a:pPr>
            <a:r>
              <a:rPr lang="en-US" sz="1800" i="1" dirty="0">
                <a:solidFill>
                  <a:schemeClr val="tx2"/>
                </a:solidFill>
              </a:rPr>
              <a:t> </a:t>
            </a:r>
            <a:r>
              <a:rPr lang="en-US" sz="1800" i="1" dirty="0" smtClean="0">
                <a:solidFill>
                  <a:schemeClr val="tx2"/>
                </a:solidFill>
              </a:rPr>
              <a:t>         man </a:t>
            </a:r>
            <a:r>
              <a:rPr lang="en-US" sz="1800" i="1" dirty="0">
                <a:solidFill>
                  <a:schemeClr val="tx2"/>
                </a:solidFill>
              </a:rPr>
              <a:t>cross cat </a:t>
            </a:r>
            <a:r>
              <a:rPr lang="en-US" sz="1800" i="1" dirty="0" err="1">
                <a:solidFill>
                  <a:schemeClr val="tx2"/>
                </a:solidFill>
              </a:rPr>
              <a:t>improv</a:t>
            </a:r>
            <a:r>
              <a:rPr lang="en-US" sz="1800" i="1" dirty="0">
                <a:solidFill>
                  <a:schemeClr val="tx2"/>
                </a:solidFill>
              </a:rPr>
              <a:t> man </a:t>
            </a:r>
            <a:r>
              <a:rPr lang="en-US" sz="1800" i="1" dirty="0" err="1">
                <a:solidFill>
                  <a:schemeClr val="tx2"/>
                </a:solidFill>
              </a:rPr>
              <a:t>deterior</a:t>
            </a:r>
            <a:r>
              <a:rPr lang="en-US" sz="1800" i="1" dirty="0">
                <a:solidFill>
                  <a:schemeClr val="tx2"/>
                </a:solidFill>
              </a:rPr>
              <a:t> cat</a:t>
            </a:r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r>
              <a:rPr lang="en-US" sz="2400" dirty="0" smtClean="0"/>
              <a:t>Linear </a:t>
            </a:r>
            <a:r>
              <a:rPr lang="en-US" sz="2400" dirty="0"/>
              <a:t>inequality = lower half-space</a:t>
            </a:r>
          </a:p>
          <a:p>
            <a:pPr marL="0" indent="0" algn="l" rtl="0">
              <a:buNone/>
            </a:pPr>
            <a:r>
              <a:rPr lang="en-US" sz="2400" dirty="0"/>
              <a:t>i</a:t>
            </a:r>
            <a:r>
              <a:rPr lang="en-US" sz="2400" dirty="0"/>
              <a:t>n a multidimensional </a:t>
            </a:r>
            <a:r>
              <a:rPr lang="en-US" sz="2400" dirty="0" err="1" smtClean="0"/>
              <a:t>Eucledian</a:t>
            </a:r>
            <a:r>
              <a:rPr lang="en-US" sz="2400" dirty="0" smtClean="0"/>
              <a:t> space</a:t>
            </a:r>
            <a:endParaRPr lang="en-US" sz="2400" dirty="0"/>
          </a:p>
          <a:p>
            <a:pPr marL="0" indent="0" algn="l" rtl="0">
              <a:buNone/>
            </a:pPr>
            <a:endParaRPr lang="en-US" dirty="0" smtClean="0"/>
          </a:p>
          <a:p>
            <a:pPr algn="l" rtl="0"/>
            <a:endParaRPr lang="he-IL" dirty="0"/>
          </a:p>
        </p:txBody>
      </p:sp>
      <p:pic>
        <p:nvPicPr>
          <p:cNvPr id="4" name="Picture 3" descr="polytop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4221088"/>
            <a:ext cx="1008112" cy="1008112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876256" y="1268760"/>
          <a:ext cx="1512647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3" name="משוואה" r:id="rId4" imgW="660240" imgH="241200" progId="Equation.3">
                  <p:embed/>
                </p:oleObj>
              </mc:Choice>
              <mc:Fallback>
                <p:oleObj name="משוואה" r:id="rId4" imgW="6602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1268760"/>
                        <a:ext cx="1512647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6" name="Picture 4" descr="תוצאת תמונה עבור ‪hyperplane‬‏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60232" y="2348880"/>
            <a:ext cx="1925547" cy="1368152"/>
          </a:xfrm>
          <a:prstGeom prst="rect">
            <a:avLst/>
          </a:prstGeom>
          <a:noFill/>
        </p:spPr>
      </p:pic>
      <p:pic>
        <p:nvPicPr>
          <p:cNvPr id="3078" name="Picture 6" descr="תוצאת תמונה עבור ‪facets‬‏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88224" y="5661248"/>
            <a:ext cx="2137057" cy="1196752"/>
          </a:xfrm>
          <a:prstGeom prst="rect">
            <a:avLst/>
          </a:prstGeom>
          <a:noFill/>
        </p:spPr>
      </p:pic>
      <p:sp>
        <p:nvSpPr>
          <p:cNvPr id="8" name="Down Arrow 7"/>
          <p:cNvSpPr/>
          <p:nvPr/>
        </p:nvSpPr>
        <p:spPr>
          <a:xfrm>
            <a:off x="7560332" y="1916832"/>
            <a:ext cx="144016" cy="432048"/>
          </a:xfrm>
          <a:prstGeom prst="down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Down Arrow 8"/>
          <p:cNvSpPr/>
          <p:nvPr/>
        </p:nvSpPr>
        <p:spPr>
          <a:xfrm>
            <a:off x="7560332" y="3717032"/>
            <a:ext cx="144016" cy="432048"/>
          </a:xfrm>
          <a:prstGeom prst="down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Down Arrow 9"/>
          <p:cNvSpPr/>
          <p:nvPr/>
        </p:nvSpPr>
        <p:spPr>
          <a:xfrm>
            <a:off x="7560332" y="5445224"/>
            <a:ext cx="144016" cy="432048"/>
          </a:xfrm>
          <a:prstGeom prst="down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Oval 10"/>
          <p:cNvSpPr/>
          <p:nvPr/>
        </p:nvSpPr>
        <p:spPr>
          <a:xfrm>
            <a:off x="6590480" y="2348880"/>
            <a:ext cx="2134801" cy="12961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847147"/>
              </p:ext>
            </p:extLst>
          </p:nvPr>
        </p:nvGraphicFramePr>
        <p:xfrm>
          <a:off x="1403350" y="3645024"/>
          <a:ext cx="41767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4" name="משוואה" r:id="rId8" imgW="1930400" imgH="241300" progId="Equation.3">
                  <p:embed/>
                </p:oleObj>
              </mc:Choice>
              <mc:Fallback>
                <p:oleObj name="משוואה" r:id="rId8" imgW="1930400" imgH="2413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3645024"/>
                        <a:ext cx="417671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1547664" y="4005064"/>
            <a:ext cx="72008" cy="64807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547664" y="4005064"/>
            <a:ext cx="2232248" cy="64807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07504" y="4077072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 smtClean="0"/>
              <a:t>Number of term appearances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484011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US" sz="2400" dirty="0" smtClean="0"/>
              <a:t>Text </a:t>
            </a:r>
            <a:r>
              <a:rPr lang="en-US" sz="2400" dirty="0"/>
              <a:t>→</a:t>
            </a:r>
            <a:r>
              <a:rPr lang="en-US" sz="2400" dirty="0" smtClean="0"/>
              <a:t> </a:t>
            </a:r>
            <a:r>
              <a:rPr lang="en-US" sz="2400" dirty="0" smtClean="0"/>
              <a:t>hyperplane intersection </a:t>
            </a:r>
            <a:r>
              <a:rPr lang="en-US" sz="2400" dirty="0" smtClean="0"/>
              <a:t>→ </a:t>
            </a:r>
            <a:r>
              <a:rPr lang="en-US" sz="2400" dirty="0" smtClean="0"/>
              <a:t>polytope</a:t>
            </a:r>
          </a:p>
          <a:p>
            <a:pPr lvl="1" algn="l" rtl="0"/>
            <a:r>
              <a:rPr lang="en-US" altLang="en-US" sz="2000" dirty="0"/>
              <a:t>in our case, </a:t>
            </a:r>
            <a:r>
              <a:rPr lang="en-US" altLang="en-US" sz="2000" dirty="0" err="1"/>
              <a:t>hyperplane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intersection is </a:t>
            </a:r>
            <a:r>
              <a:rPr lang="en-US" altLang="en-US" sz="2000" dirty="0"/>
              <a:t>bounded</a:t>
            </a:r>
          </a:p>
          <a:p>
            <a:pPr lvl="1" algn="l" rtl="0"/>
            <a:r>
              <a:rPr lang="en-US" altLang="en-US" sz="2000" dirty="0" smtClean="0"/>
              <a:t>bounded </a:t>
            </a:r>
            <a:r>
              <a:rPr lang="en-US" altLang="en-US" sz="2000" dirty="0"/>
              <a:t>polyhedron is called a </a:t>
            </a:r>
            <a:r>
              <a:rPr lang="en-US" altLang="en-US" sz="2000" u="sng" dirty="0"/>
              <a:t>polytope</a:t>
            </a:r>
            <a:r>
              <a:rPr lang="he-IL" altLang="en-US" sz="2000" dirty="0"/>
              <a:t> </a:t>
            </a: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r>
              <a:rPr lang="en-US" sz="2400" dirty="0" smtClean="0"/>
              <a:t>Additional constraints → more </a:t>
            </a:r>
            <a:r>
              <a:rPr lang="en-US" sz="2400" dirty="0" err="1" smtClean="0"/>
              <a:t>hyperplanes</a:t>
            </a:r>
            <a:endParaRPr lang="en-US" sz="2400" dirty="0" smtClean="0"/>
          </a:p>
          <a:p>
            <a:pPr lvl="1" algn="l" rtl="0"/>
            <a:r>
              <a:rPr lang="en-US" sz="2000" dirty="0"/>
              <a:t>s</a:t>
            </a:r>
            <a:r>
              <a:rPr lang="en-US" sz="2000" dirty="0" smtClean="0"/>
              <a:t>ummary length</a:t>
            </a:r>
          </a:p>
          <a:p>
            <a:pPr lvl="1" algn="l" rtl="0"/>
            <a:r>
              <a:rPr lang="en-US" sz="2000" dirty="0"/>
              <a:t>m</a:t>
            </a:r>
            <a:r>
              <a:rPr lang="en-US" sz="2000" dirty="0" smtClean="0"/>
              <a:t>aximal number of different terms</a:t>
            </a:r>
          </a:p>
          <a:p>
            <a:pPr lvl="1" algn="l" rtl="0"/>
            <a:r>
              <a:rPr lang="en-US" sz="2000" dirty="0" smtClean="0"/>
              <a:t>…</a:t>
            </a:r>
            <a:endParaRPr lang="he-IL" sz="2000" dirty="0"/>
          </a:p>
        </p:txBody>
      </p:sp>
      <p:pic>
        <p:nvPicPr>
          <p:cNvPr id="4" name="Picture 3" descr="polytop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4221088"/>
            <a:ext cx="1008112" cy="1008112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876256" y="1268760"/>
          <a:ext cx="1512647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1" name="משוואה" r:id="rId4" imgW="660240" imgH="241200" progId="Equation.3">
                  <p:embed/>
                </p:oleObj>
              </mc:Choice>
              <mc:Fallback>
                <p:oleObj name="משוואה" r:id="rId4" imgW="6602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1268760"/>
                        <a:ext cx="1512647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6" name="Picture 4" descr="תוצאת תמונה עבור ‪hyperplane‬‏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60232" y="2348880"/>
            <a:ext cx="1925547" cy="1368152"/>
          </a:xfrm>
          <a:prstGeom prst="rect">
            <a:avLst/>
          </a:prstGeom>
          <a:noFill/>
        </p:spPr>
      </p:pic>
      <p:pic>
        <p:nvPicPr>
          <p:cNvPr id="3078" name="Picture 6" descr="תוצאת תמונה עבור ‪facets‬‏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88224" y="5661248"/>
            <a:ext cx="2137057" cy="1196752"/>
          </a:xfrm>
          <a:prstGeom prst="rect">
            <a:avLst/>
          </a:prstGeom>
          <a:noFill/>
        </p:spPr>
      </p:pic>
      <p:sp>
        <p:nvSpPr>
          <p:cNvPr id="8" name="Down Arrow 7"/>
          <p:cNvSpPr/>
          <p:nvPr/>
        </p:nvSpPr>
        <p:spPr>
          <a:xfrm>
            <a:off x="7560332" y="1916832"/>
            <a:ext cx="144016" cy="432048"/>
          </a:xfrm>
          <a:prstGeom prst="down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Down Arrow 8"/>
          <p:cNvSpPr/>
          <p:nvPr/>
        </p:nvSpPr>
        <p:spPr>
          <a:xfrm>
            <a:off x="7560332" y="3717032"/>
            <a:ext cx="144016" cy="432048"/>
          </a:xfrm>
          <a:prstGeom prst="down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Down Arrow 9"/>
          <p:cNvSpPr/>
          <p:nvPr/>
        </p:nvSpPr>
        <p:spPr>
          <a:xfrm>
            <a:off x="7560332" y="5445224"/>
            <a:ext cx="144016" cy="432048"/>
          </a:xfrm>
          <a:prstGeom prst="down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Oval 10"/>
          <p:cNvSpPr/>
          <p:nvPr/>
        </p:nvSpPr>
        <p:spPr>
          <a:xfrm>
            <a:off x="6590480" y="4149080"/>
            <a:ext cx="2065049" cy="11521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8390282"/>
              </p:ext>
            </p:extLst>
          </p:nvPr>
        </p:nvGraphicFramePr>
        <p:xfrm>
          <a:off x="1382316" y="4744169"/>
          <a:ext cx="4341812" cy="178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2" name="משוואה" r:id="rId8" imgW="2006280" imgH="990360" progId="Equation.3">
                  <p:embed/>
                </p:oleObj>
              </mc:Choice>
              <mc:Fallback>
                <p:oleObj name="משוואה" r:id="rId8" imgW="2006280" imgH="99036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2316" y="4744169"/>
                        <a:ext cx="4341812" cy="178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195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</a:t>
            </a:r>
            <a:r>
              <a:rPr lang="en-US" dirty="0" smtClean="0"/>
              <a:t> 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929" y="1340768"/>
            <a:ext cx="8229600" cy="554461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400" dirty="0"/>
              <a:t>Polytope facets represent all possible summaries</a:t>
            </a:r>
          </a:p>
          <a:p>
            <a:pPr lvl="1" algn="l" rtl="0"/>
            <a:r>
              <a:rPr lang="en-US" altLang="en-US" sz="2000" dirty="0"/>
              <a:t>choose an objective function </a:t>
            </a:r>
            <a:endParaRPr lang="en-US" altLang="en-US" sz="2000" dirty="0" smtClean="0"/>
          </a:p>
          <a:p>
            <a:pPr lvl="1" algn="l" rtl="0"/>
            <a:endParaRPr lang="en-US" altLang="en-US" sz="2000" dirty="0"/>
          </a:p>
          <a:p>
            <a:pPr lvl="1" algn="l" rtl="0"/>
            <a:endParaRPr lang="en-US" altLang="en-US" sz="2000" dirty="0" smtClean="0"/>
          </a:p>
          <a:p>
            <a:pPr lvl="1" algn="l" rtl="0"/>
            <a:endParaRPr lang="en-US" altLang="en-US" sz="2000" dirty="0"/>
          </a:p>
          <a:p>
            <a:pPr lvl="1" algn="l" rtl="0"/>
            <a:endParaRPr lang="en-US" altLang="en-US" sz="2000" dirty="0"/>
          </a:p>
          <a:p>
            <a:pPr lvl="1" algn="l" rtl="0"/>
            <a:r>
              <a:rPr lang="en-US" altLang="en-US" sz="2000" dirty="0"/>
              <a:t>solve as LP problem over </a:t>
            </a:r>
            <a:r>
              <a:rPr lang="en-US" altLang="en-US" sz="2000" dirty="0" err="1"/>
              <a:t>rationals</a:t>
            </a:r>
            <a:endParaRPr lang="en-US" altLang="en-US" sz="2000" dirty="0"/>
          </a:p>
          <a:p>
            <a:pPr lvl="1" algn="l" rtl="0"/>
            <a:r>
              <a:rPr lang="en-US" altLang="en-US" sz="2000" dirty="0"/>
              <a:t>compute </a:t>
            </a:r>
            <a:r>
              <a:rPr lang="en-US" altLang="en-US" sz="2000" dirty="0" smtClean="0"/>
              <a:t>variable and sentence scores</a:t>
            </a:r>
          </a:p>
          <a:p>
            <a:pPr lvl="1" algn="l" rtl="0"/>
            <a:endParaRPr lang="en-US" altLang="en-US" sz="2000" dirty="0"/>
          </a:p>
          <a:p>
            <a:pPr lvl="1" algn="l" rtl="0"/>
            <a:endParaRPr lang="en-US" altLang="en-US" sz="2000" dirty="0"/>
          </a:p>
          <a:p>
            <a:pPr lvl="1" algn="l" rtl="0"/>
            <a:endParaRPr lang="en-US" altLang="en-US" sz="2000" dirty="0" smtClean="0"/>
          </a:p>
          <a:p>
            <a:pPr lvl="1" algn="l" rtl="0"/>
            <a:endParaRPr lang="en-US" altLang="en-US" sz="2000" dirty="0"/>
          </a:p>
          <a:p>
            <a:pPr lvl="1" algn="l" rtl="0"/>
            <a:r>
              <a:rPr lang="en-US" altLang="en-US" sz="2000" dirty="0" smtClean="0"/>
              <a:t>choose </a:t>
            </a:r>
            <a:r>
              <a:rPr lang="en-US" altLang="en-US" sz="2000" dirty="0"/>
              <a:t>high-scored sentences</a:t>
            </a:r>
          </a:p>
          <a:p>
            <a:pPr marL="0" indent="0" algn="l" rtl="0">
              <a:buNone/>
            </a:pPr>
            <a:endParaRPr lang="en-US" altLang="en-US" sz="4200" dirty="0"/>
          </a:p>
          <a:p>
            <a:pPr algn="l" rtl="0"/>
            <a:endParaRPr lang="en-US" altLang="en-US" sz="4200" dirty="0"/>
          </a:p>
          <a:p>
            <a:pPr marL="0" indent="0" algn="l" rtl="0">
              <a:buNone/>
            </a:pPr>
            <a:endParaRPr lang="en-US" dirty="0" smtClean="0"/>
          </a:p>
          <a:p>
            <a:pPr algn="l" rtl="0"/>
            <a:endParaRPr lang="he-IL" dirty="0"/>
          </a:p>
        </p:txBody>
      </p:sp>
      <p:pic>
        <p:nvPicPr>
          <p:cNvPr id="4" name="Picture 3" descr="polytop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4221088"/>
            <a:ext cx="1008112" cy="1008112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876256" y="1268760"/>
          <a:ext cx="1512647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11" name="משוואה" r:id="rId4" imgW="660240" imgH="241200" progId="Equation.3">
                  <p:embed/>
                </p:oleObj>
              </mc:Choice>
              <mc:Fallback>
                <p:oleObj name="משוואה" r:id="rId4" imgW="6602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1268760"/>
                        <a:ext cx="1512647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6" name="Picture 4" descr="תוצאת תמונה עבור ‪hyperplane‬‏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60232" y="2348880"/>
            <a:ext cx="1925547" cy="1368152"/>
          </a:xfrm>
          <a:prstGeom prst="rect">
            <a:avLst/>
          </a:prstGeom>
          <a:noFill/>
        </p:spPr>
      </p:pic>
      <p:pic>
        <p:nvPicPr>
          <p:cNvPr id="3078" name="Picture 6" descr="תוצאת תמונה עבור ‪facets‬‏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88224" y="5661248"/>
            <a:ext cx="2137057" cy="1196752"/>
          </a:xfrm>
          <a:prstGeom prst="rect">
            <a:avLst/>
          </a:prstGeom>
          <a:noFill/>
        </p:spPr>
      </p:pic>
      <p:sp>
        <p:nvSpPr>
          <p:cNvPr id="8" name="Down Arrow 7"/>
          <p:cNvSpPr/>
          <p:nvPr/>
        </p:nvSpPr>
        <p:spPr>
          <a:xfrm>
            <a:off x="7560332" y="1916832"/>
            <a:ext cx="144016" cy="432048"/>
          </a:xfrm>
          <a:prstGeom prst="down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Down Arrow 8"/>
          <p:cNvSpPr/>
          <p:nvPr/>
        </p:nvSpPr>
        <p:spPr>
          <a:xfrm>
            <a:off x="7560332" y="3717032"/>
            <a:ext cx="144016" cy="432048"/>
          </a:xfrm>
          <a:prstGeom prst="down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Down Arrow 9"/>
          <p:cNvSpPr/>
          <p:nvPr/>
        </p:nvSpPr>
        <p:spPr>
          <a:xfrm>
            <a:off x="7560332" y="5373216"/>
            <a:ext cx="144016" cy="432048"/>
          </a:xfrm>
          <a:prstGeom prst="down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Oval 10"/>
          <p:cNvSpPr/>
          <p:nvPr/>
        </p:nvSpPr>
        <p:spPr>
          <a:xfrm>
            <a:off x="6590480" y="5877272"/>
            <a:ext cx="2065049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0693099"/>
              </p:ext>
            </p:extLst>
          </p:nvPr>
        </p:nvGraphicFramePr>
        <p:xfrm>
          <a:off x="1331641" y="2344682"/>
          <a:ext cx="3816423" cy="11127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12" name="משוואה" r:id="rId8" imgW="2006280" imgH="736560" progId="Equation.3">
                  <p:embed/>
                </p:oleObj>
              </mc:Choice>
              <mc:Fallback>
                <p:oleObj name="משוואה" r:id="rId8" imgW="2006280" imgH="73656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1" y="2344682"/>
                        <a:ext cx="3816423" cy="11127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4365960"/>
              </p:ext>
            </p:extLst>
          </p:nvPr>
        </p:nvGraphicFramePr>
        <p:xfrm>
          <a:off x="1331640" y="4533683"/>
          <a:ext cx="4464495" cy="407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13" name="משוואה" r:id="rId10" imgW="2184120" imgH="241200" progId="Equation.3">
                  <p:embed/>
                </p:oleObj>
              </mc:Choice>
              <mc:Fallback>
                <p:oleObj name="משוואה" r:id="rId10" imgW="2184120" imgH="2412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533683"/>
                        <a:ext cx="4464495" cy="4074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9056913"/>
              </p:ext>
            </p:extLst>
          </p:nvPr>
        </p:nvGraphicFramePr>
        <p:xfrm>
          <a:off x="1331640" y="4963682"/>
          <a:ext cx="4176464" cy="411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14" name="משוואה" r:id="rId12" imgW="1930320" imgH="241200" progId="Equation.3">
                  <p:embed/>
                </p:oleObj>
              </mc:Choice>
              <mc:Fallback>
                <p:oleObj name="משוואה" r:id="rId12" imgW="1930320" imgH="2412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963682"/>
                        <a:ext cx="4176464" cy="4113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8729460"/>
              </p:ext>
            </p:extLst>
          </p:nvPr>
        </p:nvGraphicFramePr>
        <p:xfrm>
          <a:off x="1331640" y="5439232"/>
          <a:ext cx="2974975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15" name="משוואה" r:id="rId14" imgW="1752480" imgH="215640" progId="Equation.3">
                  <p:embed/>
                </p:oleObj>
              </mc:Choice>
              <mc:Fallback>
                <p:oleObj name="משוואה" r:id="rId14" imgW="1752480" imgH="21564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5439232"/>
                        <a:ext cx="2974975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026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של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chemeClr val="tx1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4583</TotalTime>
  <Words>560</Words>
  <Application>Microsoft Office PowerPoint</Application>
  <PresentationFormat>On-screen Show (4:3)</PresentationFormat>
  <Paragraphs>163</Paragraphs>
  <Slides>19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ערכת נושא של Office</vt:lpstr>
      <vt:lpstr>משוואה</vt:lpstr>
      <vt:lpstr>Microsoft Equation 3.0</vt:lpstr>
      <vt:lpstr>Multilingual Summarization with Polytope Model</vt:lpstr>
      <vt:lpstr>MultiLing 2015 Tasks</vt:lpstr>
      <vt:lpstr>Our system</vt:lpstr>
      <vt:lpstr>Initial preprocessing</vt:lpstr>
      <vt:lpstr>Polytope model </vt:lpstr>
      <vt:lpstr>Step 1: variables</vt:lpstr>
      <vt:lpstr>Step 2: sentences</vt:lpstr>
      <vt:lpstr>Step 3</vt:lpstr>
      <vt:lpstr>Step 4 </vt:lpstr>
      <vt:lpstr>Objective functions</vt:lpstr>
      <vt:lpstr>Function #1: Maximal Relevance</vt:lpstr>
      <vt:lpstr>Function #2: Sum of Bigrams</vt:lpstr>
      <vt:lpstr>Function #3: Frequent Itemsets </vt:lpstr>
      <vt:lpstr>Function #3 (2)</vt:lpstr>
      <vt:lpstr>Function #3 (3)</vt:lpstr>
      <vt:lpstr>ROUGE-1 - English</vt:lpstr>
      <vt:lpstr>ROUGE-1 - Hebrew</vt:lpstr>
      <vt:lpstr>ROUGE-1 - Arabic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Multilingual Summarization with Polytope Model</dc:title>
  <dc:creator>SCE</dc:creator>
  <cp:lastModifiedBy>Windows User</cp:lastModifiedBy>
  <cp:revision>177</cp:revision>
  <dcterms:created xsi:type="dcterms:W3CDTF">2015-08-13T07:09:56Z</dcterms:created>
  <dcterms:modified xsi:type="dcterms:W3CDTF">2015-09-03T11:30:56Z</dcterms:modified>
</cp:coreProperties>
</file>